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Playfair Display"/>
      <p:regular r:id="rId20"/>
      <p:bold r:id="rId21"/>
      <p:italic r:id="rId22"/>
      <p:boldItalic r:id="rId23"/>
    </p:embeddedFont>
    <p:embeddedFont>
      <p:font typeface="Montserrat"/>
      <p:regular r:id="rId24"/>
      <p:bold r:id="rId25"/>
      <p:italic r:id="rId26"/>
      <p:boldItalic r:id="rId27"/>
    </p:embeddedFont>
    <p:embeddedFont>
      <p:font typeface="Playfair Display ExtraBold"/>
      <p:bold r:id="rId28"/>
      <p:boldItalic r:id="rId29"/>
    </p:embeddedFont>
    <p:embeddedFont>
      <p:font typeface="Oswald"/>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layfairDisplay-regular.fntdata"/><Relationship Id="rId22" Type="http://schemas.openxmlformats.org/officeDocument/2006/relationships/font" Target="fonts/PlayfairDisplay-italic.fntdata"/><Relationship Id="rId21" Type="http://schemas.openxmlformats.org/officeDocument/2006/relationships/font" Target="fonts/PlayfairDisplay-bold.fntdata"/><Relationship Id="rId24" Type="http://schemas.openxmlformats.org/officeDocument/2006/relationships/font" Target="fonts/Montserrat-regular.fntdata"/><Relationship Id="rId23" Type="http://schemas.openxmlformats.org/officeDocument/2006/relationships/font" Target="fonts/PlayfairDisplay-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italic.fntdata"/><Relationship Id="rId25" Type="http://schemas.openxmlformats.org/officeDocument/2006/relationships/font" Target="fonts/Montserrat-bold.fntdata"/><Relationship Id="rId28" Type="http://schemas.openxmlformats.org/officeDocument/2006/relationships/font" Target="fonts/PlayfairDisplayExtraBold-bold.fntdata"/><Relationship Id="rId27" Type="http://schemas.openxmlformats.org/officeDocument/2006/relationships/font" Target="fonts/Montserrat-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layfairDisplayExtraBold-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swald-bold.fntdata"/><Relationship Id="rId30" Type="http://schemas.openxmlformats.org/officeDocument/2006/relationships/font" Target="fonts/Oswald-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dc.gov/clean-hands/about/index.html" TargetMode="External"/><Relationship Id="rId3" Type="http://schemas.openxmlformats.org/officeDocument/2006/relationships/hyperlink" Target="https://www.cdc.gov/clean-hands/prevention/index.html"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mages.app.goo.gl/cD81F6e4Ww9VU8KH8" TargetMode="External"/><Relationship Id="rId3" Type="http://schemas.openxmlformats.org/officeDocument/2006/relationships/hyperlink" Target="https://acrobat.adobe.com/id/urn:aaid:sc:VA6C2:2edd966b-3d2d-4a67-9712-d13931930124" TargetMode="External"/><Relationship Id="rId4" Type="http://schemas.openxmlformats.org/officeDocument/2006/relationships/hyperlink" Target="https://fns-prod.azureedge.us/sites/default/files/tn/sump_level2.pdf" TargetMode="External"/><Relationship Id="rId5" Type="http://schemas.openxmlformats.org/officeDocument/2006/relationships/hyperlink" Target="https://foodhero.org/kids-activity-sheets"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healthpoweredkids.org/lessons/move-it-the-importance-of-daily-exercise/"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noodle.com/tags/ZwmOzX/breathe" TargetMode="External"/><Relationship Id="rId3" Type="http://schemas.openxmlformats.org/officeDocument/2006/relationships/hyperlink" Target="https://www.twinkl.com/blog/self-regulation-strategies-for-children" TargetMode="External"/><Relationship Id="rId4" Type="http://schemas.openxmlformats.org/officeDocument/2006/relationships/hyperlink" Target="https://www.tes.com/teaching-resource/supported-self-regulation-posters-12923997" TargetMode="External"/><Relationship Id="rId5" Type="http://schemas.openxmlformats.org/officeDocument/2006/relationships/hyperlink" Target="https://www.bing.com/videos/riverview/relatedvideo?q=how%20to%20self%20regulate%20for%20kids&amp;mid=E7914CF0DB39F6D3CAA3E7914CF0DB39F6D3CAA3&amp;ajaxhist=0"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3158bdc6e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3158bdc6e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1" marL="914400" rtl="0" algn="l">
              <a:spcBef>
                <a:spcPts val="0"/>
              </a:spcBef>
              <a:spcAft>
                <a:spcPts val="0"/>
              </a:spcAft>
              <a:buClr>
                <a:schemeClr val="dk1"/>
              </a:buClr>
              <a:buSzPts val="1100"/>
              <a:buChar char="○"/>
            </a:pPr>
            <a:r>
              <a:rPr lang="en">
                <a:solidFill>
                  <a:schemeClr val="dk1"/>
                </a:solidFill>
              </a:rPr>
              <a:t>Evaluation - [describe how students will show/know understanding and application of education]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 activity: Participate in an SBAR (closed loop communication game). Monitor progression as it continues through the chain of participants. </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26c004090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26c004090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Positivity Activity</a:t>
            </a:r>
            <a:endParaRPr b="1">
              <a:solidFill>
                <a:schemeClr val="dk1"/>
              </a:solidFill>
            </a:endParaRPr>
          </a:p>
          <a:p>
            <a:pPr indent="0" lvl="0" marL="0" rtl="0" algn="l">
              <a:spcBef>
                <a:spcPts val="0"/>
              </a:spcBef>
              <a:spcAft>
                <a:spcPts val="0"/>
              </a:spcAft>
              <a:buNone/>
            </a:pPr>
            <a:r>
              <a:rPr lang="en">
                <a:solidFill>
                  <a:schemeClr val="dk1"/>
                </a:solidFill>
              </a:rPr>
              <a:t>Education</a:t>
            </a:r>
            <a:endParaRPr>
              <a:solidFill>
                <a:schemeClr val="dk1"/>
              </a:solidFill>
            </a:endParaRPr>
          </a:p>
          <a:p>
            <a:pPr indent="0" lvl="0" marL="0" rtl="0" algn="l">
              <a:spcBef>
                <a:spcPts val="0"/>
              </a:spcBef>
              <a:spcAft>
                <a:spcPts val="0"/>
              </a:spcAft>
              <a:buNone/>
            </a:pPr>
            <a:r>
              <a:rPr lang="en">
                <a:solidFill>
                  <a:schemeClr val="dk1"/>
                </a:solidFill>
              </a:rPr>
              <a:t>Supplies (giant sticky-notes, small sticky-notes, crayons, &amp; stickers)</a:t>
            </a:r>
            <a:endParaRPr>
              <a:solidFill>
                <a:schemeClr val="dk1"/>
              </a:solidFill>
            </a:endParaRPr>
          </a:p>
          <a:p>
            <a:pPr indent="0" lvl="0" marL="0" rtl="0" algn="l">
              <a:spcBef>
                <a:spcPts val="0"/>
              </a:spcBef>
              <a:spcAft>
                <a:spcPts val="0"/>
              </a:spcAft>
              <a:buNone/>
            </a:pPr>
            <a:r>
              <a:rPr lang="en">
                <a:solidFill>
                  <a:schemeClr val="dk1"/>
                </a:solidFill>
              </a:rPr>
              <a:t>Hands-on practice - place giant </a:t>
            </a:r>
            <a:r>
              <a:rPr lang="en">
                <a:solidFill>
                  <a:schemeClr val="dk1"/>
                </a:solidFill>
              </a:rPr>
              <a:t>sticky-notes around the room. Pass out sticky-notes and crayons. Ask children to draw/write/decorate something positive about themselves and place it on the giant sticky-note. </a:t>
            </a:r>
            <a:endParaRPr>
              <a:solidFill>
                <a:schemeClr val="dk1"/>
              </a:solidFill>
            </a:endParaRPr>
          </a:p>
          <a:p>
            <a:pPr indent="0" lvl="0" marL="0" rtl="0" algn="l">
              <a:spcBef>
                <a:spcPts val="0"/>
              </a:spcBef>
              <a:spcAft>
                <a:spcPts val="0"/>
              </a:spcAft>
              <a:buNone/>
            </a:pPr>
            <a:r>
              <a:rPr lang="en">
                <a:solidFill>
                  <a:schemeClr val="dk1"/>
                </a:solidFill>
              </a:rPr>
              <a:t>Evaluation - Smiley face rating of session</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3da84deeb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3da84deeb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[TEAMWORK]</a:t>
            </a:r>
            <a:endParaRPr>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Education - </a:t>
            </a:r>
            <a:endParaRPr sz="1200">
              <a:solidFill>
                <a:schemeClr val="dk1"/>
              </a:solidFill>
            </a:endParaRPr>
          </a:p>
          <a:p>
            <a:pPr indent="-304800" lvl="1" marL="914400" rtl="0" algn="l">
              <a:spcBef>
                <a:spcPts val="0"/>
              </a:spcBef>
              <a:spcAft>
                <a:spcPts val="0"/>
              </a:spcAft>
              <a:buClr>
                <a:schemeClr val="dk1"/>
              </a:buClr>
              <a:buSzPts val="1200"/>
              <a:buChar char="○"/>
            </a:pPr>
            <a:r>
              <a:rPr lang="en" sz="1200">
                <a:solidFill>
                  <a:schemeClr val="dk1"/>
                </a:solidFill>
              </a:rPr>
              <a:t>Working Together - [TBA]</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Supplies/Resources - </a:t>
            </a:r>
            <a:endParaRPr sz="1200">
              <a:solidFill>
                <a:schemeClr val="dk1"/>
              </a:solidFill>
            </a:endParaRPr>
          </a:p>
          <a:p>
            <a:pPr indent="-304800" lvl="1" marL="914400" rtl="0" algn="l">
              <a:spcBef>
                <a:spcPts val="0"/>
              </a:spcBef>
              <a:spcAft>
                <a:spcPts val="0"/>
              </a:spcAft>
              <a:buClr>
                <a:schemeClr val="dk1"/>
              </a:buClr>
              <a:buSzPts val="1200"/>
              <a:buChar char="○"/>
            </a:pPr>
            <a:r>
              <a:rPr lang="en" sz="1200">
                <a:solidFill>
                  <a:schemeClr val="dk1"/>
                </a:solidFill>
              </a:rPr>
              <a:t>Working Together - several large piece puzzles (100 pieces)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Hands-on practice - </a:t>
            </a:r>
            <a:endParaRPr sz="1200">
              <a:solidFill>
                <a:schemeClr val="dk1"/>
              </a:solidFill>
            </a:endParaRPr>
          </a:p>
          <a:p>
            <a:pPr indent="-304800" lvl="1" marL="914400" rtl="0" algn="l">
              <a:spcBef>
                <a:spcPts val="0"/>
              </a:spcBef>
              <a:spcAft>
                <a:spcPts val="0"/>
              </a:spcAft>
              <a:buClr>
                <a:schemeClr val="dk1"/>
              </a:buClr>
              <a:buSzPts val="1200"/>
              <a:buChar char="○"/>
            </a:pPr>
            <a:r>
              <a:rPr lang="en" sz="1200">
                <a:solidFill>
                  <a:schemeClr val="dk1"/>
                </a:solidFill>
              </a:rPr>
              <a:t>Working together - students complete a task together (puzzle, challenge, etc.)</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Evaluation - Smiley face rating of session</a:t>
            </a:r>
            <a:endParaRPr sz="1200">
              <a:solidFill>
                <a:srgbClr val="595959"/>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3da84deeb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3da84deeb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[COMMUNICATION]</a:t>
            </a:r>
            <a:endParaRPr>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Education - </a:t>
            </a:r>
            <a:endParaRPr sz="1200">
              <a:solidFill>
                <a:schemeClr val="dk1"/>
              </a:solidFill>
            </a:endParaRPr>
          </a:p>
          <a:p>
            <a:pPr indent="-304800" lvl="1" marL="914400" rtl="0" algn="l">
              <a:spcBef>
                <a:spcPts val="0"/>
              </a:spcBef>
              <a:spcAft>
                <a:spcPts val="0"/>
              </a:spcAft>
              <a:buClr>
                <a:schemeClr val="dk1"/>
              </a:buClr>
              <a:buSzPts val="1200"/>
              <a:buChar char="○"/>
            </a:pPr>
            <a:r>
              <a:rPr lang="en" sz="1200">
                <a:solidFill>
                  <a:schemeClr val="dk1"/>
                </a:solidFill>
              </a:rPr>
              <a:t>Communication - [TBA]</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Supplies/Resources - </a:t>
            </a:r>
            <a:endParaRPr sz="1200">
              <a:solidFill>
                <a:schemeClr val="dk1"/>
              </a:solidFill>
            </a:endParaRPr>
          </a:p>
          <a:p>
            <a:pPr indent="-304800" lvl="1" marL="914400" rtl="0" algn="l">
              <a:spcBef>
                <a:spcPts val="0"/>
              </a:spcBef>
              <a:spcAft>
                <a:spcPts val="0"/>
              </a:spcAft>
              <a:buClr>
                <a:schemeClr val="dk1"/>
              </a:buClr>
              <a:buSzPts val="1200"/>
              <a:buChar char="○"/>
            </a:pPr>
            <a:r>
              <a:rPr lang="en" sz="1200">
                <a:solidFill>
                  <a:schemeClr val="dk1"/>
                </a:solidFill>
              </a:rPr>
              <a:t>Communication - blindfold and obstacles (tables, desks, chairs, etc)</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Hands-on practice - </a:t>
            </a:r>
            <a:endParaRPr sz="1200">
              <a:solidFill>
                <a:schemeClr val="dk1"/>
              </a:solidFill>
            </a:endParaRPr>
          </a:p>
          <a:p>
            <a:pPr indent="-304800" lvl="1" marL="914400" rtl="0" algn="l">
              <a:spcBef>
                <a:spcPts val="0"/>
              </a:spcBef>
              <a:spcAft>
                <a:spcPts val="0"/>
              </a:spcAft>
              <a:buClr>
                <a:schemeClr val="dk1"/>
              </a:buClr>
              <a:buSzPts val="1200"/>
              <a:buChar char="○"/>
            </a:pPr>
            <a:r>
              <a:rPr lang="en" sz="1200">
                <a:solidFill>
                  <a:schemeClr val="dk1"/>
                </a:solidFill>
              </a:rPr>
              <a:t>Communication - blindfold student, classmates give directions to help cross room (obstacles).  </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Evaluation - Smiley face rating of session</a:t>
            </a:r>
            <a:endParaRPr sz="5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6af7eae64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6af7eae64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Char char="●"/>
            </a:pPr>
            <a:r>
              <a:t/>
            </a:r>
            <a:endParaRPr>
              <a:solidFill>
                <a:schemeClr val="dk1"/>
              </a:solidFill>
            </a:endParaRPr>
          </a:p>
          <a:p>
            <a:pPr indent="0" lvl="0" marL="457200" rtl="0" algn="l">
              <a:spcBef>
                <a:spcPts val="0"/>
              </a:spcBef>
              <a:spcAft>
                <a:spcPts val="0"/>
              </a:spcAft>
              <a:buNone/>
            </a:pPr>
            <a:r>
              <a:t/>
            </a:r>
            <a:endParaRPr b="1" sz="50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26c004090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26c004090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Objectives for a younger audience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4d4d2e238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4d4d2e238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Objectives for an older audience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294859473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294859473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Education:</a:t>
            </a:r>
            <a:endParaRPr b="1"/>
          </a:p>
          <a:p>
            <a:pPr indent="0" lvl="0" marL="0" rtl="0" algn="l">
              <a:spcBef>
                <a:spcPts val="0"/>
              </a:spcBef>
              <a:spcAft>
                <a:spcPts val="0"/>
              </a:spcAft>
              <a:buNone/>
            </a:pPr>
            <a:r>
              <a:rPr lang="en"/>
              <a:t>The importance of handwashing and use of hand sanitizer</a:t>
            </a:r>
            <a:endParaRPr/>
          </a:p>
          <a:p>
            <a:pPr indent="0" lvl="0" marL="0" rtl="0" algn="l">
              <a:spcBef>
                <a:spcPts val="0"/>
              </a:spcBef>
              <a:spcAft>
                <a:spcPts val="0"/>
              </a:spcAft>
              <a:buNone/>
            </a:pPr>
            <a:r>
              <a:rPr lang="en"/>
              <a:t>Objectives: Students will be able to:</a:t>
            </a:r>
            <a:endParaRPr/>
          </a:p>
          <a:p>
            <a:pPr indent="0" lvl="0" marL="0" rtl="0" algn="l">
              <a:spcBef>
                <a:spcPts val="0"/>
              </a:spcBef>
              <a:spcAft>
                <a:spcPts val="0"/>
              </a:spcAft>
              <a:buNone/>
            </a:pPr>
            <a:r>
              <a:rPr lang="en"/>
              <a:t>express when to </a:t>
            </a:r>
            <a:r>
              <a:rPr lang="en"/>
              <a:t>wash</a:t>
            </a:r>
            <a:r>
              <a:rPr lang="en"/>
              <a:t> their hands</a:t>
            </a:r>
            <a:endParaRPr/>
          </a:p>
          <a:p>
            <a:pPr indent="0" lvl="0" marL="0" rtl="0" algn="l">
              <a:spcBef>
                <a:spcPts val="0"/>
              </a:spcBef>
              <a:spcAft>
                <a:spcPts val="0"/>
              </a:spcAft>
              <a:buNone/>
            </a:pPr>
            <a:r>
              <a:rPr lang="en"/>
              <a:t>Demonstrate how to wash their hands with soap and water and hand sanitizer</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solidFill>
                  <a:schemeClr val="dk1"/>
                </a:solidFill>
              </a:rPr>
              <a:t>Supplies/Materials:</a:t>
            </a:r>
            <a:endParaRPr/>
          </a:p>
          <a:p>
            <a:pPr indent="0" lvl="0" marL="0" rtl="0" algn="l">
              <a:spcBef>
                <a:spcPts val="0"/>
              </a:spcBef>
              <a:spcAft>
                <a:spcPts val="0"/>
              </a:spcAft>
              <a:buNone/>
            </a:pPr>
            <a:r>
              <a:rPr lang="en"/>
              <a:t>Soap and water</a:t>
            </a:r>
            <a:endParaRPr/>
          </a:p>
          <a:p>
            <a:pPr indent="0" lvl="0" marL="0" rtl="0" algn="l">
              <a:spcBef>
                <a:spcPts val="0"/>
              </a:spcBef>
              <a:spcAft>
                <a:spcPts val="0"/>
              </a:spcAft>
              <a:buNone/>
            </a:pPr>
            <a:r>
              <a:rPr lang="en"/>
              <a:t>Hand sanitizer</a:t>
            </a:r>
            <a:endParaRPr/>
          </a:p>
          <a:p>
            <a:pPr indent="0" lvl="0" marL="0" rtl="0" algn="l">
              <a:spcBef>
                <a:spcPts val="0"/>
              </a:spcBef>
              <a:spcAft>
                <a:spcPts val="0"/>
              </a:spcAft>
              <a:buNone/>
            </a:pPr>
            <a:r>
              <a:rPr lang="en"/>
              <a:t>Glow germs or finger paint</a:t>
            </a:r>
            <a:endParaRPr/>
          </a:p>
          <a:p>
            <a:pPr indent="0" lvl="0" marL="0" rtl="0" algn="l">
              <a:spcBef>
                <a:spcPts val="0"/>
              </a:spcBef>
              <a:spcAft>
                <a:spcPts val="0"/>
              </a:spcAft>
              <a:buNone/>
            </a:pPr>
            <a:r>
              <a:rPr lang="en"/>
              <a:t>Portable black light if using Glow Germs</a:t>
            </a:r>
            <a:endParaRPr/>
          </a:p>
          <a:p>
            <a:pPr indent="0" lvl="0" marL="0" rtl="0" algn="l">
              <a:spcBef>
                <a:spcPts val="0"/>
              </a:spcBef>
              <a:spcAft>
                <a:spcPts val="0"/>
              </a:spcAft>
              <a:buNone/>
            </a:pPr>
            <a:br>
              <a:rPr lang="en"/>
            </a:br>
            <a:r>
              <a:rPr b="1" lang="en">
                <a:solidFill>
                  <a:schemeClr val="dk1"/>
                </a:solidFill>
              </a:rPr>
              <a:t>Hands on Practice:</a:t>
            </a:r>
            <a:r>
              <a:rPr lang="en">
                <a:solidFill>
                  <a:schemeClr val="dk1"/>
                </a:solidFill>
              </a:rPr>
              <a:t> </a:t>
            </a:r>
            <a:endParaRPr/>
          </a:p>
          <a:p>
            <a:pPr indent="0" lvl="0" marL="0" rtl="0" algn="l">
              <a:spcBef>
                <a:spcPts val="0"/>
              </a:spcBef>
              <a:spcAft>
                <a:spcPts val="0"/>
              </a:spcAft>
              <a:buNone/>
            </a:pPr>
            <a:r>
              <a:rPr lang="en"/>
              <a:t>Explain</a:t>
            </a:r>
            <a:r>
              <a:rPr lang="en"/>
              <a:t> how </a:t>
            </a:r>
            <a:r>
              <a:rPr lang="en"/>
              <a:t>washing</a:t>
            </a:r>
            <a:r>
              <a:rPr lang="en"/>
              <a:t> hands removes germs. </a:t>
            </a:r>
            <a:endParaRPr/>
          </a:p>
          <a:p>
            <a:pPr indent="0" lvl="0" marL="0" rtl="0" algn="l">
              <a:spcBef>
                <a:spcPts val="0"/>
              </a:spcBef>
              <a:spcAft>
                <a:spcPts val="0"/>
              </a:spcAft>
              <a:buNone/>
            </a:pPr>
            <a:r>
              <a:rPr lang="en"/>
              <a:t>Demonstrate </a:t>
            </a:r>
            <a:r>
              <a:rPr lang="en"/>
              <a:t>hand washing for at least 20 seconds</a:t>
            </a:r>
            <a:r>
              <a:rPr lang="en"/>
              <a:t> (while singing ABC’s, Happy Birthday or Twinkle Twinkle little star). </a:t>
            </a:r>
            <a:endParaRPr/>
          </a:p>
          <a:p>
            <a:pPr indent="0" lvl="0" marL="0" rtl="0" algn="l">
              <a:spcBef>
                <a:spcPts val="0"/>
              </a:spcBef>
              <a:spcAft>
                <a:spcPts val="0"/>
              </a:spcAft>
              <a:buNone/>
            </a:pPr>
            <a:r>
              <a:rPr lang="en"/>
              <a:t>Apply Glow germs or small amount of finger paint to each child’s hands. </a:t>
            </a:r>
            <a:endParaRPr/>
          </a:p>
          <a:p>
            <a:pPr indent="0" lvl="0" marL="0" rtl="0" algn="l">
              <a:spcBef>
                <a:spcPts val="0"/>
              </a:spcBef>
              <a:spcAft>
                <a:spcPts val="0"/>
              </a:spcAft>
              <a:buNone/>
            </a:pPr>
            <a:r>
              <a:rPr lang="en"/>
              <a:t>Bring each child to the sink and allow them to wash their hands</a:t>
            </a:r>
            <a:endParaRPr/>
          </a:p>
          <a:p>
            <a:pPr indent="0" lvl="0" marL="0" rtl="0" algn="l">
              <a:spcBef>
                <a:spcPts val="0"/>
              </a:spcBef>
              <a:spcAft>
                <a:spcPts val="0"/>
              </a:spcAft>
              <a:buNone/>
            </a:pPr>
            <a:r>
              <a:rPr lang="en"/>
              <a:t>Have the children </a:t>
            </a:r>
            <a:r>
              <a:rPr lang="en"/>
              <a:t>examined</a:t>
            </a:r>
            <a:r>
              <a:rPr lang="en"/>
              <a:t> their hands (in a dark area with the black light if using glow germs)</a:t>
            </a:r>
            <a:endParaRPr/>
          </a:p>
          <a:p>
            <a:pPr indent="0" lvl="0" marL="0" rtl="0" algn="l">
              <a:spcBef>
                <a:spcPts val="0"/>
              </a:spcBef>
              <a:spcAft>
                <a:spcPts val="0"/>
              </a:spcAft>
              <a:buNone/>
            </a:pPr>
            <a:r>
              <a:rPr lang="en"/>
              <a:t>Have each child demonstrate using </a:t>
            </a:r>
            <a:r>
              <a:rPr lang="en"/>
              <a:t>hand sanitizer</a:t>
            </a:r>
            <a:r>
              <a:rPr lang="en"/>
              <a:t> until the hands are dry.  </a:t>
            </a:r>
            <a:endParaRPr/>
          </a:p>
          <a:p>
            <a:pPr indent="0" lvl="0" marL="0" rtl="0" algn="l">
              <a:spcBef>
                <a:spcPts val="0"/>
              </a:spcBef>
              <a:spcAft>
                <a:spcPts val="0"/>
              </a:spcAft>
              <a:buNone/>
            </a:pPr>
            <a:r>
              <a:rPr lang="en" u="sng">
                <a:solidFill>
                  <a:schemeClr val="hlink"/>
                </a:solidFill>
                <a:hlinkClick r:id="rId2"/>
              </a:rPr>
              <a:t>https://www.cdc.gov/clean-hands/about/index.html</a:t>
            </a:r>
            <a:endParaRPr/>
          </a:p>
          <a:p>
            <a:pPr indent="0" lvl="0" marL="0" rtl="0" algn="l">
              <a:spcBef>
                <a:spcPts val="0"/>
              </a:spcBef>
              <a:spcAft>
                <a:spcPts val="0"/>
              </a:spcAft>
              <a:buNone/>
            </a:pPr>
            <a:r>
              <a:rPr lang="en" u="sng">
                <a:solidFill>
                  <a:schemeClr val="hlink"/>
                </a:solidFill>
                <a:hlinkClick r:id="rId3"/>
              </a:rPr>
              <a:t>https://www.cdc.gov/clean-hands/prevention/index.html</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b="1" lang="en">
                <a:solidFill>
                  <a:schemeClr val="dk1"/>
                </a:solidFill>
              </a:rPr>
              <a:t>Evaluation:</a:t>
            </a:r>
            <a:endParaRPr b="1">
              <a:solidFill>
                <a:schemeClr val="dk1"/>
              </a:solidFill>
            </a:endParaRPr>
          </a:p>
          <a:p>
            <a:pPr indent="0" lvl="0" marL="0" rtl="0" algn="l">
              <a:spcBef>
                <a:spcPts val="0"/>
              </a:spcBef>
              <a:spcAft>
                <a:spcPts val="0"/>
              </a:spcAft>
              <a:buNone/>
            </a:pPr>
            <a:r>
              <a:rPr lang="en"/>
              <a:t>Visualize student handwashing and use of hand sanitizer</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294859473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294859473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Education: Good food choices for a healthy body</a:t>
            </a:r>
            <a:endParaRPr b="1">
              <a:solidFill>
                <a:schemeClr val="dk1"/>
              </a:solidFill>
            </a:endParaRPr>
          </a:p>
          <a:p>
            <a:pPr indent="0" lvl="0" marL="0" rtl="0" algn="l">
              <a:spcBef>
                <a:spcPts val="0"/>
              </a:spcBef>
              <a:spcAft>
                <a:spcPts val="0"/>
              </a:spcAft>
              <a:buNone/>
            </a:pPr>
            <a:r>
              <a:rPr lang="en">
                <a:solidFill>
                  <a:schemeClr val="dk1"/>
                </a:solidFill>
              </a:rPr>
              <a:t>Objectives: Students will be able to:</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Identify the five main food groups and name a variety of nutritious examples of</a:t>
            </a:r>
            <a:endParaRPr>
              <a:solidFill>
                <a:schemeClr val="dk1"/>
              </a:solidFill>
            </a:endParaRPr>
          </a:p>
          <a:p>
            <a:pPr indent="0" lvl="0" marL="0" rtl="0" algn="l">
              <a:spcBef>
                <a:spcPts val="0"/>
              </a:spcBef>
              <a:spcAft>
                <a:spcPts val="0"/>
              </a:spcAft>
              <a:buNone/>
            </a:pPr>
            <a:r>
              <a:rPr lang="en">
                <a:solidFill>
                  <a:schemeClr val="dk1"/>
                </a:solidFill>
              </a:rPr>
              <a:t>foods in each.</a:t>
            </a:r>
            <a:endParaRPr>
              <a:solidFill>
                <a:schemeClr val="dk1"/>
              </a:solidFill>
            </a:endParaRPr>
          </a:p>
          <a:p>
            <a:pPr indent="0" lvl="0" marL="0" rtl="0" algn="l">
              <a:spcBef>
                <a:spcPts val="0"/>
              </a:spcBef>
              <a:spcAft>
                <a:spcPts val="0"/>
              </a:spcAft>
              <a:buNone/>
            </a:pPr>
            <a:r>
              <a:rPr b="1" lang="en">
                <a:solidFill>
                  <a:schemeClr val="dk1"/>
                </a:solidFill>
              </a:rPr>
              <a:t>Supplies/Materials: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MyPlate coloring page</a:t>
            </a:r>
            <a:endParaRPr>
              <a:solidFill>
                <a:schemeClr val="dk1"/>
              </a:solidFill>
            </a:endParaRPr>
          </a:p>
          <a:p>
            <a:pPr indent="0" lvl="0" marL="0" rtl="0" algn="l">
              <a:spcBef>
                <a:spcPts val="0"/>
              </a:spcBef>
              <a:spcAft>
                <a:spcPts val="0"/>
              </a:spcAft>
              <a:buNone/>
            </a:pPr>
            <a:r>
              <a:rPr lang="en" u="sng">
                <a:solidFill>
                  <a:schemeClr val="hlink"/>
                </a:solidFill>
                <a:hlinkClick r:id="rId2"/>
              </a:rPr>
              <a:t>https://images.app.goo.gl/cD81F6e4Ww9VU8KH8</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Bingo</a:t>
            </a:r>
            <a:endParaRPr>
              <a:solidFill>
                <a:schemeClr val="dk1"/>
              </a:solidFill>
            </a:endParaRPr>
          </a:p>
          <a:p>
            <a:pPr indent="0" lvl="0" marL="0" rtl="0" algn="l">
              <a:spcBef>
                <a:spcPts val="0"/>
              </a:spcBef>
              <a:spcAft>
                <a:spcPts val="0"/>
              </a:spcAft>
              <a:buNone/>
            </a:pPr>
            <a:r>
              <a:rPr lang="en" u="sng">
                <a:solidFill>
                  <a:schemeClr val="hlink"/>
                </a:solidFill>
                <a:hlinkClick r:id="rId3"/>
              </a:rPr>
              <a:t>https://acrobat.adobe.com/id/urn:aaid:sc:VA6C2:2edd966b-3d2d-4a67-9712-d13931930124</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Who am I game:</a:t>
            </a:r>
            <a:endParaRPr>
              <a:solidFill>
                <a:schemeClr val="dk1"/>
              </a:solidFill>
            </a:endParaRPr>
          </a:p>
          <a:p>
            <a:pPr indent="0" lvl="0" marL="0" rtl="0" algn="l">
              <a:spcBef>
                <a:spcPts val="0"/>
              </a:spcBef>
              <a:spcAft>
                <a:spcPts val="0"/>
              </a:spcAft>
              <a:buNone/>
            </a:pPr>
            <a:r>
              <a:rPr lang="en">
                <a:solidFill>
                  <a:schemeClr val="dk1"/>
                </a:solidFill>
              </a:rPr>
              <a:t>chrome-extension://efaidnbmnnnibpcajpcglclefindmkaj/</a:t>
            </a:r>
            <a:r>
              <a:rPr lang="en" u="sng">
                <a:solidFill>
                  <a:schemeClr val="hlink"/>
                </a:solidFill>
                <a:hlinkClick r:id="rId4"/>
              </a:rPr>
              <a:t>https://fns-prod.azureedge.us/sites/default/files/tn/sump_level2.pdf</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Food Hero Activity Sheets (Crossword puzzles, Connect the dots, etc.)</a:t>
            </a:r>
            <a:endParaRPr>
              <a:solidFill>
                <a:schemeClr val="dk1"/>
              </a:solidFill>
            </a:endParaRPr>
          </a:p>
          <a:p>
            <a:pPr indent="0" lvl="0" marL="0" rtl="0" algn="l">
              <a:spcBef>
                <a:spcPts val="0"/>
              </a:spcBef>
              <a:spcAft>
                <a:spcPts val="0"/>
              </a:spcAft>
              <a:buNone/>
            </a:pPr>
            <a:r>
              <a:rPr lang="en" u="sng">
                <a:solidFill>
                  <a:schemeClr val="hlink"/>
                </a:solidFill>
                <a:hlinkClick r:id="rId5"/>
              </a:rPr>
              <a:t>Activity Sheets | Food Hero</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Hands on Practice:</a:t>
            </a:r>
            <a:r>
              <a:rPr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Ask students if they have heard of, can explain, or can identify any of the food groups.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Introduce students to MyPlate and the five food groups (Fruit, Vegetable, Grain, Protein Foods, Dairy)</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Explain that the MyPlate icon serves as a reminder that a person should eat foods from the five food groups each day.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Compare and contrast the My Plate to its predecessor My Pyramid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Discuss the importance of physical activity as part of a healthy lifestyle.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b="1" lang="en">
                <a:solidFill>
                  <a:schemeClr val="dk1"/>
                </a:solidFill>
              </a:rPr>
              <a:t>Evaluation:</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Ask each student to share something new they learned so far about MyPlate and the five food groups.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2948594736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2948594736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Education: Being active is important for bodies and minds.</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Objectives: Students will be able to:</a:t>
            </a:r>
            <a:endParaRPr>
              <a:solidFill>
                <a:schemeClr val="dk1"/>
              </a:solidFill>
            </a:endParaRPr>
          </a:p>
          <a:p>
            <a:pPr indent="0" lvl="0" marL="0" rtl="0" algn="l">
              <a:spcBef>
                <a:spcPts val="0"/>
              </a:spcBef>
              <a:spcAft>
                <a:spcPts val="0"/>
              </a:spcAft>
              <a:buNone/>
            </a:pPr>
            <a:r>
              <a:rPr lang="en">
                <a:solidFill>
                  <a:schemeClr val="dk1"/>
                </a:solidFill>
              </a:rPr>
              <a:t>Experience how they feel different before and after physical activity.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Estimate how much daily exercise they get and think of ways they can be more active.</a:t>
            </a:r>
            <a:endParaRPr>
              <a:solidFill>
                <a:schemeClr val="dk1"/>
              </a:solidFill>
            </a:endParaRPr>
          </a:p>
          <a:p>
            <a:pPr indent="0" lvl="0" marL="0" rtl="0" algn="l">
              <a:spcBef>
                <a:spcPts val="0"/>
              </a:spcBef>
              <a:spcAft>
                <a:spcPts val="0"/>
              </a:spcAft>
              <a:buNone/>
            </a:pPr>
            <a:r>
              <a:rPr b="1" lang="en">
                <a:solidFill>
                  <a:schemeClr val="dk1"/>
                </a:solidFill>
              </a:rPr>
              <a:t>Supplies/Materials:</a:t>
            </a:r>
            <a:endParaRPr b="1">
              <a:solidFill>
                <a:schemeClr val="dk1"/>
              </a:solidFill>
            </a:endParaRPr>
          </a:p>
          <a:p>
            <a:pPr indent="0" lvl="0" marL="0" rtl="0" algn="l">
              <a:spcBef>
                <a:spcPts val="0"/>
              </a:spcBef>
              <a:spcAft>
                <a:spcPts val="0"/>
              </a:spcAft>
              <a:buNone/>
            </a:pPr>
            <a:r>
              <a:rPr lang="en">
                <a:solidFill>
                  <a:schemeClr val="dk1"/>
                </a:solidFill>
              </a:rPr>
              <a:t>Flip chart or chalk/dry erase board</a:t>
            </a:r>
            <a:endParaRPr>
              <a:solidFill>
                <a:schemeClr val="dk1"/>
              </a:solidFill>
            </a:endParaRPr>
          </a:p>
          <a:p>
            <a:pPr indent="0" lvl="0" marL="0" rtl="0" algn="l">
              <a:spcBef>
                <a:spcPts val="0"/>
              </a:spcBef>
              <a:spcAft>
                <a:spcPts val="0"/>
              </a:spcAft>
              <a:buNone/>
            </a:pPr>
            <a:r>
              <a:rPr lang="en">
                <a:solidFill>
                  <a:schemeClr val="dk1"/>
                </a:solidFill>
              </a:rPr>
              <a:t>Chalk or markers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 blank piece of paper and pencil for each child</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None/>
            </a:pPr>
            <a:r>
              <a:rPr lang="en" u="sng">
                <a:solidFill>
                  <a:schemeClr val="hlink"/>
                </a:solidFill>
                <a:hlinkClick r:id="rId2"/>
              </a:rPr>
              <a:t>The Importance of Daily Exercise for Kids | Health Powered Kids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b="1" lang="en">
                <a:solidFill>
                  <a:schemeClr val="dk1"/>
                </a:solidFill>
              </a:rPr>
              <a:t>Hands on Practice:</a:t>
            </a:r>
            <a:r>
              <a:rPr lang="en">
                <a:solidFill>
                  <a:schemeClr val="dk1"/>
                </a:solidFill>
              </a:rPr>
              <a:t>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With the kids sitting quietly, explain that you are going to do a classroom experiment involving exercise.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On the flipchart or whiteboard draw a vertical line down the middle. Label one column “before” and the other “after.”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for words that describe how they are feeling as they are sitting quietly in their seats. Encourage them to pay attention to what kind of mood they are in, what their bodies are telling them, and how much energy they have. They may say things like: calm, tired, antsy, bored, comfortable. Whatever they say is fine as long as they say what they actually feel. Write these words or phrases in the “before” column.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Lead the kids in a variety of exercises, such as high-knee marching around the classroom, sit-ups, push-ups, jogging in place, or jumping jacks. See if anyone has suggestions of activities. Exercise for at least five minutes before having them return to their seats.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Now have them share how they are feeling after exercising. Write those words in the “after” column. They may say things like: alert, awake, happy, full of energy, excited.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Talk about the activity. Reiterate information on the positive health benefits and importance of exercise for kids: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It helps your body maintain overall good health.</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It helps build and maintain healthy bones and muscles.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It increases flexibility.</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It feels good, if done right.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How much time should kids exercise each day? How can you get more? Then use the following questions to help them think about their own exercise habits.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How much exercise do you get at school? Prompt them to think about how much time they spend in gym class, and how much time outside for recess. Ask them if that adds up to one hour a day. You may want to add up the amount of time mentioned on the board.</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How much exercise do you get when you’re home after school? If young people say that they don’t get much exercise after school, ask them what they do instead of exercise. Ask what their favorite exercise is and plan how they can do more of it. They could turn off the television after 7 p.m., encourage the family to go on a walk before or after dinner, or go outdoors and play with their friends.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What about exercise on the weekends? Ask the kids to make a list. Make sure they remember things like soccer, dance, etc., in addition to playing outside with friends. In fact, it can be anything that involves moving your body, like going for a bike ride, walking the dog, running, helping in the yard, ballet class, soccer practice, gym class—anything that gets your body moving. After the kids make their lists, ask them to write downtimes during the day that they can add these exercises to what they’re already doing so that they reach one hour a day.</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Evaluation:</a:t>
            </a:r>
            <a:endParaRPr b="1">
              <a:solidFill>
                <a:schemeClr val="dk1"/>
              </a:solidFill>
            </a:endParaRPr>
          </a:p>
          <a:p>
            <a:pPr indent="0" lvl="0" marL="0" rtl="0" algn="l">
              <a:spcBef>
                <a:spcPts val="0"/>
              </a:spcBef>
              <a:spcAft>
                <a:spcPts val="0"/>
              </a:spcAft>
              <a:buNone/>
            </a:pPr>
            <a:r>
              <a:rPr lang="en"/>
              <a:t>Children can create their own lists of activities they can do.</a:t>
            </a:r>
            <a:endParaRPr/>
          </a:p>
          <a:p>
            <a:pPr indent="0" lvl="0" marL="0" rtl="0" algn="l">
              <a:spcBef>
                <a:spcPts val="0"/>
              </a:spcBef>
              <a:spcAft>
                <a:spcPts val="0"/>
              </a:spcAft>
              <a:buNone/>
            </a:pPr>
            <a:r>
              <a:rPr lang="en"/>
              <a:t>Children can create an activity chart or diary to keep track of their activity and progress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af58f3b08a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af58f3b08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Education:How to self regulate when we are nervous, angry or sad?</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lang="en">
                <a:solidFill>
                  <a:schemeClr val="dk1"/>
                </a:solidFill>
              </a:rPr>
              <a:t>Objectives: The students will be able to identify their emotions and learn techniques to use to self regulate.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u="sng">
                <a:solidFill>
                  <a:schemeClr val="hlink"/>
                </a:solidFill>
                <a:hlinkClick r:id="rId2"/>
              </a:rPr>
              <a:t>GoNoodle Breathing Exercises</a:t>
            </a:r>
            <a:r>
              <a:rPr lang="en">
                <a:solidFill>
                  <a:schemeClr val="dk1"/>
                </a:solidFill>
              </a:rPr>
              <a:t> quick brain breaks to model self regulation</a:t>
            </a:r>
            <a:endParaRPr>
              <a:solidFill>
                <a:schemeClr val="dk1"/>
              </a:solidFill>
            </a:endParaRPr>
          </a:p>
          <a:p>
            <a:pPr indent="0" lvl="0" marL="0" rtl="0" algn="l">
              <a:spcBef>
                <a:spcPts val="0"/>
              </a:spcBef>
              <a:spcAft>
                <a:spcPts val="0"/>
              </a:spcAft>
              <a:buNone/>
            </a:pPr>
            <a:r>
              <a:rPr lang="en" u="sng">
                <a:solidFill>
                  <a:schemeClr val="hlink"/>
                </a:solidFill>
                <a:hlinkClick r:id="rId3"/>
              </a:rPr>
              <a:t>Self-Regulation Strategies for Children | Twinkl - Twinkl</a:t>
            </a:r>
            <a:r>
              <a:rPr lang="en">
                <a:solidFill>
                  <a:schemeClr val="dk1"/>
                </a:solidFill>
              </a:rPr>
              <a:t> resources to help with self regulating techniques</a:t>
            </a:r>
            <a:endParaRPr>
              <a:solidFill>
                <a:schemeClr val="dk1"/>
              </a:solidFill>
            </a:endParaRPr>
          </a:p>
          <a:p>
            <a:pPr indent="0" lvl="0" marL="0" rtl="0" algn="l">
              <a:spcBef>
                <a:spcPts val="0"/>
              </a:spcBef>
              <a:spcAft>
                <a:spcPts val="0"/>
              </a:spcAft>
              <a:buNone/>
            </a:pPr>
            <a:r>
              <a:rPr lang="en" u="sng">
                <a:solidFill>
                  <a:schemeClr val="hlink"/>
                </a:solidFill>
                <a:hlinkClick r:id="rId4"/>
              </a:rPr>
              <a:t>Supported Self-Regulation Posters | Teaching Resources</a:t>
            </a:r>
            <a:r>
              <a:rPr lang="en">
                <a:solidFill>
                  <a:schemeClr val="dk1"/>
                </a:solidFill>
              </a:rPr>
              <a:t> access to color chart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Supplies/Materials:</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Teachers can utilize the color chart to help identify the different feels their students may be experiencing and strategies on how to handle each emotion.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Red and green construction paper, access to video</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Hands on Practice:</a:t>
            </a:r>
            <a:r>
              <a:rPr lang="en">
                <a:solidFill>
                  <a:schemeClr val="dk1"/>
                </a:solidFill>
              </a:rPr>
              <a:t> </a:t>
            </a:r>
            <a:endParaRPr>
              <a:solidFill>
                <a:schemeClr val="dk1"/>
              </a:solidFill>
            </a:endParaRPr>
          </a:p>
          <a:p>
            <a:pPr indent="0" lvl="0" marL="0" rtl="0" algn="l">
              <a:spcBef>
                <a:spcPts val="0"/>
              </a:spcBef>
              <a:spcAft>
                <a:spcPts val="0"/>
              </a:spcAft>
              <a:buNone/>
            </a:pPr>
            <a:r>
              <a:rPr lang="en">
                <a:solidFill>
                  <a:schemeClr val="dk1"/>
                </a:solidFill>
              </a:rPr>
              <a:t>Use the link below to access the slide show followed by a game and relaxation techniques. Before the game begins, give each student a red and green piece of paper, while the video is playing ask the student to hold up the green paper for good choices and the red paper for bad choices.</a:t>
            </a:r>
            <a:endParaRPr>
              <a:solidFill>
                <a:schemeClr val="dk1"/>
              </a:solidFill>
            </a:endParaRPr>
          </a:p>
          <a:p>
            <a:pPr indent="0" lvl="0" marL="0" rtl="0" algn="l">
              <a:spcBef>
                <a:spcPts val="0"/>
              </a:spcBef>
              <a:spcAft>
                <a:spcPts val="0"/>
              </a:spcAft>
              <a:buNone/>
            </a:pPr>
            <a:r>
              <a:rPr lang="en" u="sng">
                <a:solidFill>
                  <a:schemeClr val="hlink"/>
                </a:solidFill>
                <a:hlinkClick r:id="rId5"/>
              </a:rPr>
              <a:t>Bing Videos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Evaluation:</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Students will be able to correctly identify good and bad choices during the game portion of the activity.</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26c004090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26c004090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Nursing is a highly respected and dignified profession. Become a nurse after graduation of high school with two years of training.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For 23 consecutive years, nursing has been ranked the most honest and ethical profession (Gallup poll, 2024).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Nurses make up the largest percentage of the healthcare workforce and are crucial in obtaining and relaying information. Nurses communicate with other multiple disciplines (physicians, physical therapy, respiratory, dietary, occupational therapy, pharmacy, social workers, and other healthcare professionals to ensure the best results are obtained for patients and their families.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Nursing is a rewarding career that is full of possibilities and opportunities to learn.</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3158bdc6e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3158bdc6e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1" marL="914400" rtl="0" algn="l">
              <a:spcBef>
                <a:spcPts val="0"/>
              </a:spcBef>
              <a:spcAft>
                <a:spcPts val="0"/>
              </a:spcAft>
              <a:buClr>
                <a:schemeClr val="dk1"/>
              </a:buClr>
              <a:buSzPts val="1100"/>
              <a:buChar char="○"/>
            </a:pPr>
            <a:r>
              <a:rPr lang="en">
                <a:solidFill>
                  <a:schemeClr val="dk1"/>
                </a:solidFill>
              </a:rPr>
              <a:t>Hands-on practice - Demonstration and application of the</a:t>
            </a:r>
            <a:r>
              <a:rPr lang="en">
                <a:solidFill>
                  <a:schemeClr val="dk1"/>
                </a:solidFill>
              </a:rPr>
              <a:t> stethoscope, thermometer, BP cuff, scale, pulse ox probe, etc. Nurse use these instruments to </a:t>
            </a:r>
            <a:r>
              <a:rPr lang="en">
                <a:solidFill>
                  <a:schemeClr val="dk1"/>
                </a:solidFill>
              </a:rPr>
              <a:t>gain information needed to help make decisions.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rm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0"/>
              </a:spcBef>
              <a:spcAft>
                <a:spcPts val="0"/>
              </a:spcAft>
              <a:buSzPts val="1400"/>
              <a:buChar char="○"/>
              <a:defRPr>
                <a:highlight>
                  <a:schemeClr val="dk1"/>
                </a:highlight>
              </a:defRPr>
            </a:lvl2pPr>
            <a:lvl3pPr indent="-317500" lvl="2" marL="1371600" algn="ctr">
              <a:spcBef>
                <a:spcPts val="0"/>
              </a:spcBef>
              <a:spcAft>
                <a:spcPts val="0"/>
              </a:spcAft>
              <a:buSzPts val="1400"/>
              <a:buChar char="■"/>
              <a:defRPr>
                <a:highlight>
                  <a:schemeClr val="dk1"/>
                </a:highlight>
              </a:defRPr>
            </a:lvl3pPr>
            <a:lvl4pPr indent="-317500" lvl="3" marL="1828800" algn="ctr">
              <a:spcBef>
                <a:spcPts val="0"/>
              </a:spcBef>
              <a:spcAft>
                <a:spcPts val="0"/>
              </a:spcAft>
              <a:buSzPts val="1400"/>
              <a:buChar char="●"/>
              <a:defRPr>
                <a:highlight>
                  <a:schemeClr val="dk1"/>
                </a:highlight>
              </a:defRPr>
            </a:lvl4pPr>
            <a:lvl5pPr indent="-317500" lvl="4" marL="2286000" algn="ctr">
              <a:spcBef>
                <a:spcPts val="0"/>
              </a:spcBef>
              <a:spcAft>
                <a:spcPts val="0"/>
              </a:spcAft>
              <a:buSzPts val="1400"/>
              <a:buChar char="○"/>
              <a:defRPr>
                <a:highlight>
                  <a:schemeClr val="dk1"/>
                </a:highlight>
              </a:defRPr>
            </a:lvl5pPr>
            <a:lvl6pPr indent="-317500" lvl="5" marL="2743200" algn="ctr">
              <a:spcBef>
                <a:spcPts val="0"/>
              </a:spcBef>
              <a:spcAft>
                <a:spcPts val="0"/>
              </a:spcAft>
              <a:buSzPts val="1400"/>
              <a:buChar char="■"/>
              <a:defRPr>
                <a:highlight>
                  <a:schemeClr val="dk1"/>
                </a:highlight>
              </a:defRPr>
            </a:lvl6pPr>
            <a:lvl7pPr indent="-317500" lvl="6" marL="3200400" algn="ctr">
              <a:spcBef>
                <a:spcPts val="0"/>
              </a:spcBef>
              <a:spcAft>
                <a:spcPts val="0"/>
              </a:spcAft>
              <a:buSzPts val="1400"/>
              <a:buChar char="●"/>
              <a:defRPr>
                <a:highlight>
                  <a:schemeClr val="dk1"/>
                </a:highlight>
              </a:defRPr>
            </a:lvl7pPr>
            <a:lvl8pPr indent="-317500" lvl="7" marL="3657600" algn="ctr">
              <a:spcBef>
                <a:spcPts val="0"/>
              </a:spcBef>
              <a:spcAft>
                <a:spcPts val="0"/>
              </a:spcAft>
              <a:buSzPts val="1400"/>
              <a:buChar char="○"/>
              <a:defRPr>
                <a:highlight>
                  <a:schemeClr val="dk1"/>
                </a:highlight>
              </a:defRPr>
            </a:lvl8pPr>
            <a:lvl9pPr indent="-317500" lvl="8" marL="4114800" algn="ctr">
              <a:spcBef>
                <a:spcPts val="0"/>
              </a:spcBef>
              <a:spcAft>
                <a:spcPts val="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p:cSld name="Title and Content ">
    <p:bg>
      <p:bgPr>
        <a:solidFill>
          <a:schemeClr val="lt2">
            <a:alpha val="40000"/>
          </a:schemeClr>
        </a:solidFill>
      </p:bgPr>
    </p:bg>
    <p:spTree>
      <p:nvGrpSpPr>
        <p:cNvPr id="54" name="Shape 54"/>
        <p:cNvGrpSpPr/>
        <p:nvPr/>
      </p:nvGrpSpPr>
      <p:grpSpPr>
        <a:xfrm>
          <a:off x="0" y="0"/>
          <a:ext cx="0" cy="0"/>
          <a:chOff x="0" y="0"/>
          <a:chExt cx="0" cy="0"/>
        </a:xfrm>
      </p:grpSpPr>
      <p:sp>
        <p:nvSpPr>
          <p:cNvPr id="55" name="Google Shape;55;p13"/>
          <p:cNvSpPr/>
          <p:nvPr/>
        </p:nvSpPr>
        <p:spPr>
          <a:xfrm>
            <a:off x="0" y="0"/>
            <a:ext cx="9144000" cy="7398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6" name="Google Shape;56;p13"/>
          <p:cNvSpPr/>
          <p:nvPr/>
        </p:nvSpPr>
        <p:spPr>
          <a:xfrm>
            <a:off x="262890" y="209844"/>
            <a:ext cx="8606700" cy="739800"/>
          </a:xfrm>
          <a:prstGeom prst="rect">
            <a:avLst/>
          </a:prstGeom>
          <a:solidFill>
            <a:schemeClr val="dk2"/>
          </a:solidFill>
          <a:ln>
            <a:noFill/>
          </a:ln>
        </p:spPr>
        <p:txBody>
          <a:bodyPr anchorCtr="0" anchor="ctr" bIns="34275" lIns="137150" spcFirstLastPara="1" rIns="137150" wrap="square" tIns="137150">
            <a:noAutofit/>
          </a:bodyPr>
          <a:lstStyle/>
          <a:p>
            <a:pPr indent="0" lvl="0" marL="0" marR="0" rtl="0" algn="l">
              <a:spcBef>
                <a:spcPts val="0"/>
              </a:spcBef>
              <a:spcAft>
                <a:spcPts val="0"/>
              </a:spcAft>
              <a:buNone/>
            </a:pPr>
            <a:r>
              <a:t/>
            </a:r>
            <a:endParaRPr b="1" sz="1800">
              <a:solidFill>
                <a:schemeClr val="lt1"/>
              </a:solidFill>
              <a:latin typeface="Arial"/>
              <a:ea typeface="Arial"/>
              <a:cs typeface="Arial"/>
              <a:sym typeface="Arial"/>
            </a:endParaRPr>
          </a:p>
        </p:txBody>
      </p:sp>
      <p:sp>
        <p:nvSpPr>
          <p:cNvPr id="57" name="Google Shape;57;p13"/>
          <p:cNvSpPr txBox="1"/>
          <p:nvPr>
            <p:ph type="title"/>
          </p:nvPr>
        </p:nvSpPr>
        <p:spPr>
          <a:xfrm>
            <a:off x="479560" y="362580"/>
            <a:ext cx="8178300" cy="4380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lt2"/>
              </a:buClr>
              <a:buSzPts val="1800"/>
              <a:buFont typeface="Arial"/>
              <a:buNone/>
              <a:defRPr b="1" i="0" sz="1800">
                <a:solidFill>
                  <a:schemeClr val="lt2"/>
                </a:solidFill>
                <a:latin typeface="Arial"/>
                <a:ea typeface="Arial"/>
                <a:cs typeface="Arial"/>
                <a:sym typeface="Aria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58" name="Google Shape;58;p13"/>
          <p:cNvSpPr txBox="1"/>
          <p:nvPr>
            <p:ph idx="11" type="ftr"/>
          </p:nvPr>
        </p:nvSpPr>
        <p:spPr>
          <a:xfrm>
            <a:off x="479435" y="4767263"/>
            <a:ext cx="56355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59" name="Google Shape;59;p13"/>
          <p:cNvSpPr txBox="1"/>
          <p:nvPr>
            <p:ph idx="12" type="sldNum"/>
          </p:nvPr>
        </p:nvSpPr>
        <p:spPr>
          <a:xfrm>
            <a:off x="8258783" y="4767262"/>
            <a:ext cx="399300" cy="273900"/>
          </a:xfrm>
          <a:prstGeom prst="rect">
            <a:avLst/>
          </a:prstGeom>
          <a:noFill/>
          <a:ln>
            <a:noFill/>
          </a:ln>
        </p:spPr>
        <p:txBody>
          <a:bodyPr anchorCtr="0" anchor="ctr" bIns="34275" lIns="68575" spcFirstLastPara="1" rIns="68575" wrap="square" tIns="34275">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60" name="Google Shape;60;p13"/>
          <p:cNvSpPr txBox="1"/>
          <p:nvPr>
            <p:ph idx="1" type="body"/>
          </p:nvPr>
        </p:nvSpPr>
        <p:spPr>
          <a:xfrm>
            <a:off x="479240" y="1102519"/>
            <a:ext cx="8178900" cy="3530400"/>
          </a:xfrm>
          <a:prstGeom prst="rect">
            <a:avLst/>
          </a:prstGeom>
          <a:noFill/>
          <a:ln>
            <a:noFill/>
          </a:ln>
        </p:spPr>
        <p:txBody>
          <a:bodyPr anchorCtr="0" anchor="t" bIns="34275" lIns="68575" spcFirstLastPara="1" rIns="68575" wrap="square" tIns="34275">
            <a:normAutofit/>
          </a:bodyPr>
          <a:lstStyle>
            <a:lvl1pPr indent="-317500" lvl="0" marL="457200" algn="l">
              <a:lnSpc>
                <a:spcPct val="150000"/>
              </a:lnSpc>
              <a:spcBef>
                <a:spcPts val="1100"/>
              </a:spcBef>
              <a:spcAft>
                <a:spcPts val="0"/>
              </a:spcAft>
              <a:buSzPts val="1400"/>
              <a:buChar char="●"/>
              <a:defRPr/>
            </a:lvl1pPr>
            <a:lvl2pPr indent="-317500" lvl="1" marL="914400" algn="l">
              <a:lnSpc>
                <a:spcPct val="90000"/>
              </a:lnSpc>
              <a:spcBef>
                <a:spcPts val="1200"/>
              </a:spcBef>
              <a:spcAft>
                <a:spcPts val="0"/>
              </a:spcAft>
              <a:buSzPts val="1400"/>
              <a:buChar char="○"/>
              <a:defRPr/>
            </a:lvl2pPr>
            <a:lvl3pPr indent="-317500" lvl="2" marL="1371600" algn="l">
              <a:lnSpc>
                <a:spcPct val="90000"/>
              </a:lnSpc>
              <a:spcBef>
                <a:spcPts val="1200"/>
              </a:spcBef>
              <a:spcAft>
                <a:spcPts val="0"/>
              </a:spcAft>
              <a:buSzPts val="1400"/>
              <a:buChar char="■"/>
              <a:defRPr/>
            </a:lvl3pPr>
            <a:lvl4pPr indent="-317500" lvl="3" marL="1828800" algn="l">
              <a:lnSpc>
                <a:spcPct val="90000"/>
              </a:lnSpc>
              <a:spcBef>
                <a:spcPts val="1200"/>
              </a:spcBef>
              <a:spcAft>
                <a:spcPts val="0"/>
              </a:spcAft>
              <a:buSzPts val="1400"/>
              <a:buChar char="●"/>
              <a:defRPr/>
            </a:lvl4pPr>
            <a:lvl5pPr indent="-317500" lvl="4" marL="2286000" algn="l">
              <a:lnSpc>
                <a:spcPct val="90000"/>
              </a:lnSpc>
              <a:spcBef>
                <a:spcPts val="1200"/>
              </a:spcBef>
              <a:spcAft>
                <a:spcPts val="0"/>
              </a:spcAft>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4"/>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highlight>
                  <a:schemeClr val="lt1"/>
                </a:highlight>
              </a:defRPr>
            </a:lvl1pPr>
            <a:lvl2pPr indent="-317500" lvl="1" marL="914400">
              <a:spcBef>
                <a:spcPts val="0"/>
              </a:spcBef>
              <a:spcAft>
                <a:spcPts val="0"/>
              </a:spcAft>
              <a:buSzPts val="1400"/>
              <a:buChar char="○"/>
              <a:defRPr>
                <a:highlight>
                  <a:schemeClr val="lt1"/>
                </a:highlight>
              </a:defRPr>
            </a:lvl2pPr>
            <a:lvl3pPr indent="-317500" lvl="2" marL="1371600">
              <a:spcBef>
                <a:spcPts val="0"/>
              </a:spcBef>
              <a:spcAft>
                <a:spcPts val="0"/>
              </a:spcAft>
              <a:buSzPts val="1400"/>
              <a:buChar char="■"/>
              <a:defRPr>
                <a:highlight>
                  <a:schemeClr val="lt1"/>
                </a:highlight>
              </a:defRPr>
            </a:lvl3pPr>
            <a:lvl4pPr indent="-317500" lvl="3" marL="1828800">
              <a:spcBef>
                <a:spcPts val="0"/>
              </a:spcBef>
              <a:spcAft>
                <a:spcPts val="0"/>
              </a:spcAft>
              <a:buSzPts val="1400"/>
              <a:buChar char="●"/>
              <a:defRPr>
                <a:highlight>
                  <a:schemeClr val="lt1"/>
                </a:highlight>
              </a:defRPr>
            </a:lvl4pPr>
            <a:lvl5pPr indent="-317500" lvl="4" marL="2286000">
              <a:spcBef>
                <a:spcPts val="0"/>
              </a:spcBef>
              <a:spcAft>
                <a:spcPts val="0"/>
              </a:spcAft>
              <a:buSzPts val="1400"/>
              <a:buChar char="○"/>
              <a:defRPr>
                <a:highlight>
                  <a:schemeClr val="lt1"/>
                </a:highlight>
              </a:defRPr>
            </a:lvl5pPr>
            <a:lvl6pPr indent="-317500" lvl="5" marL="2743200">
              <a:spcBef>
                <a:spcPts val="0"/>
              </a:spcBef>
              <a:spcAft>
                <a:spcPts val="0"/>
              </a:spcAft>
              <a:buSzPts val="1400"/>
              <a:buChar char="■"/>
              <a:defRPr>
                <a:highlight>
                  <a:schemeClr val="lt1"/>
                </a:highlight>
              </a:defRPr>
            </a:lvl6pPr>
            <a:lvl7pPr indent="-317500" lvl="6" marL="3200400">
              <a:spcBef>
                <a:spcPts val="0"/>
              </a:spcBef>
              <a:spcAft>
                <a:spcPts val="0"/>
              </a:spcAft>
              <a:buSzPts val="1400"/>
              <a:buChar char="●"/>
              <a:defRPr>
                <a:highlight>
                  <a:schemeClr val="lt1"/>
                </a:highlight>
              </a:defRPr>
            </a:lvl7pPr>
            <a:lvl8pPr indent="-317500" lvl="7" marL="3657600">
              <a:spcBef>
                <a:spcPts val="0"/>
              </a:spcBef>
              <a:spcAft>
                <a:spcPts val="0"/>
              </a:spcAft>
              <a:buSzPts val="1400"/>
              <a:buChar char="○"/>
              <a:defRPr>
                <a:highlight>
                  <a:schemeClr val="lt1"/>
                </a:highlight>
              </a:defRPr>
            </a:lvl8pPr>
            <a:lvl9pPr indent="-317500" lvl="8" marL="4114800">
              <a:spcBef>
                <a:spcPts val="0"/>
              </a:spcBef>
              <a:spcAft>
                <a:spcPts val="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9.jp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3.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20.jpg"/><Relationship Id="rId7"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ctrTitle"/>
          </p:nvPr>
        </p:nvSpPr>
        <p:spPr>
          <a:xfrm>
            <a:off x="2466425" y="718150"/>
            <a:ext cx="6575100" cy="268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5820"/>
              <a:t>AAMN Future-RN Elementary School Slideshow</a:t>
            </a:r>
            <a:endParaRPr sz="5820"/>
          </a:p>
        </p:txBody>
      </p:sp>
      <p:sp>
        <p:nvSpPr>
          <p:cNvPr id="66" name="Google Shape;66;p14"/>
          <p:cNvSpPr txBox="1"/>
          <p:nvPr>
            <p:ph idx="1" type="subTitle"/>
          </p:nvPr>
        </p:nvSpPr>
        <p:spPr>
          <a:xfrm>
            <a:off x="3836375" y="3561025"/>
            <a:ext cx="4910100" cy="12930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spAutoFit/>
          </a:bodyPr>
          <a:lstStyle/>
          <a:p>
            <a:pPr indent="0" lvl="0" marL="0" rtl="0" algn="ctr">
              <a:spcBef>
                <a:spcPts val="0"/>
              </a:spcBef>
              <a:spcAft>
                <a:spcPts val="0"/>
              </a:spcAft>
              <a:buNone/>
            </a:pPr>
            <a:r>
              <a:rPr lang="en"/>
              <a:t>Peter Enge, MSN, RN</a:t>
            </a:r>
            <a:endParaRPr/>
          </a:p>
          <a:p>
            <a:pPr indent="0" lvl="0" marL="0" rtl="0" algn="ctr">
              <a:spcBef>
                <a:spcPts val="0"/>
              </a:spcBef>
              <a:spcAft>
                <a:spcPts val="0"/>
              </a:spcAft>
              <a:buNone/>
            </a:pPr>
            <a:r>
              <a:rPr lang="en"/>
              <a:t>Andrew Richards, PhD, RN</a:t>
            </a:r>
            <a:endParaRPr/>
          </a:p>
          <a:p>
            <a:pPr indent="0" lvl="0" marL="0" rtl="0" algn="ctr">
              <a:spcBef>
                <a:spcPts val="0"/>
              </a:spcBef>
              <a:spcAft>
                <a:spcPts val="0"/>
              </a:spcAft>
              <a:buNone/>
            </a:pPr>
            <a:r>
              <a:rPr lang="en"/>
              <a:t>Joseph Wright, MSN, RN</a:t>
            </a:r>
            <a:endParaRPr/>
          </a:p>
        </p:txBody>
      </p:sp>
      <p:pic>
        <p:nvPicPr>
          <p:cNvPr id="67" name="Google Shape;67;p14"/>
          <p:cNvPicPr preferRelativeResize="0"/>
          <p:nvPr/>
        </p:nvPicPr>
        <p:blipFill>
          <a:blip r:embed="rId3">
            <a:alphaModFix/>
          </a:blip>
          <a:stretch>
            <a:fillRect/>
          </a:stretch>
        </p:blipFill>
        <p:spPr>
          <a:xfrm>
            <a:off x="81800" y="205525"/>
            <a:ext cx="2261225" cy="23662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3"/>
          <p:cNvSpPr txBox="1"/>
          <p:nvPr>
            <p:ph type="title"/>
          </p:nvPr>
        </p:nvSpPr>
        <p:spPr>
          <a:xfrm>
            <a:off x="311700" y="233800"/>
            <a:ext cx="8520600" cy="680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How Nurses Help [Communicating Information] </a:t>
            </a:r>
            <a:endParaRPr/>
          </a:p>
        </p:txBody>
      </p:sp>
      <p:sp>
        <p:nvSpPr>
          <p:cNvPr id="140" name="Google Shape;140;p23"/>
          <p:cNvSpPr txBox="1"/>
          <p:nvPr>
            <p:ph idx="1" type="body"/>
          </p:nvPr>
        </p:nvSpPr>
        <p:spPr>
          <a:xfrm>
            <a:off x="311700" y="914500"/>
            <a:ext cx="8520600" cy="4092900"/>
          </a:xfrm>
          <a:prstGeom prst="rect">
            <a:avLst/>
          </a:prstGeom>
        </p:spPr>
        <p:txBody>
          <a:bodyPr anchorCtr="0" anchor="t" bIns="91425" lIns="91425" spcFirstLastPara="1" rIns="91425" wrap="square" tIns="91425">
            <a:normAutofit/>
          </a:bodyPr>
          <a:lstStyle/>
          <a:p>
            <a:pPr indent="0" lvl="0" marL="0" rtl="0" algn="ctr">
              <a:lnSpc>
                <a:spcPct val="100000"/>
              </a:lnSpc>
              <a:spcBef>
                <a:spcPts val="0"/>
              </a:spcBef>
              <a:spcAft>
                <a:spcPts val="0"/>
              </a:spcAft>
              <a:buNone/>
            </a:pPr>
            <a:r>
              <a:rPr lang="en" sz="2400">
                <a:solidFill>
                  <a:srgbClr val="000000"/>
                </a:solidFill>
                <a:latin typeface="Arial"/>
                <a:ea typeface="Arial"/>
                <a:cs typeface="Arial"/>
                <a:sym typeface="Arial"/>
              </a:rPr>
              <a:t>How do </a:t>
            </a:r>
            <a:r>
              <a:rPr lang="en" sz="2400">
                <a:solidFill>
                  <a:srgbClr val="000000"/>
                </a:solidFill>
                <a:latin typeface="Arial"/>
                <a:ea typeface="Arial"/>
                <a:cs typeface="Arial"/>
                <a:sym typeface="Arial"/>
              </a:rPr>
              <a:t>nurses</a:t>
            </a:r>
            <a:r>
              <a:rPr lang="en" sz="2400">
                <a:solidFill>
                  <a:srgbClr val="000000"/>
                </a:solidFill>
                <a:latin typeface="Arial"/>
                <a:ea typeface="Arial"/>
                <a:cs typeface="Arial"/>
                <a:sym typeface="Arial"/>
              </a:rPr>
              <a:t> keep you healthy?</a:t>
            </a:r>
            <a:endParaRPr sz="2400">
              <a:solidFill>
                <a:srgbClr val="000000"/>
              </a:solidFill>
              <a:latin typeface="Arial"/>
              <a:ea typeface="Arial"/>
              <a:cs typeface="Arial"/>
              <a:sym typeface="Arial"/>
            </a:endParaRPr>
          </a:p>
        </p:txBody>
      </p:sp>
      <p:pic>
        <p:nvPicPr>
          <p:cNvPr id="141" name="Google Shape;141;p23"/>
          <p:cNvPicPr preferRelativeResize="0"/>
          <p:nvPr/>
        </p:nvPicPr>
        <p:blipFill>
          <a:blip r:embed="rId3">
            <a:alphaModFix/>
          </a:blip>
          <a:stretch>
            <a:fillRect/>
          </a:stretch>
        </p:blipFill>
        <p:spPr>
          <a:xfrm>
            <a:off x="51600" y="1554174"/>
            <a:ext cx="3380851" cy="3453174"/>
          </a:xfrm>
          <a:prstGeom prst="rect">
            <a:avLst/>
          </a:prstGeom>
          <a:noFill/>
          <a:ln>
            <a:noFill/>
          </a:ln>
        </p:spPr>
      </p:pic>
      <p:pic>
        <p:nvPicPr>
          <p:cNvPr id="142" name="Google Shape;142;p23"/>
          <p:cNvPicPr preferRelativeResize="0"/>
          <p:nvPr/>
        </p:nvPicPr>
        <p:blipFill>
          <a:blip r:embed="rId4">
            <a:alphaModFix/>
          </a:blip>
          <a:stretch>
            <a:fillRect/>
          </a:stretch>
        </p:blipFill>
        <p:spPr>
          <a:xfrm>
            <a:off x="6475633" y="1554175"/>
            <a:ext cx="2668368" cy="3453175"/>
          </a:xfrm>
          <a:prstGeom prst="rect">
            <a:avLst/>
          </a:prstGeom>
          <a:noFill/>
          <a:ln>
            <a:noFill/>
          </a:ln>
        </p:spPr>
      </p:pic>
      <p:sp>
        <p:nvSpPr>
          <p:cNvPr id="143" name="Google Shape;143;p23"/>
          <p:cNvSpPr txBox="1"/>
          <p:nvPr/>
        </p:nvSpPr>
        <p:spPr>
          <a:xfrm>
            <a:off x="3432450" y="1809850"/>
            <a:ext cx="3381000" cy="319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dk2"/>
                </a:solidFill>
                <a:latin typeface="Playfair Display ExtraBold"/>
                <a:ea typeface="Playfair Display ExtraBold"/>
                <a:cs typeface="Playfair Display ExtraBold"/>
                <a:sym typeface="Playfair Display ExtraBold"/>
              </a:rPr>
              <a:t>Nurses </a:t>
            </a:r>
            <a:endParaRPr sz="3000">
              <a:solidFill>
                <a:schemeClr val="dk2"/>
              </a:solidFill>
              <a:latin typeface="Playfair Display ExtraBold"/>
              <a:ea typeface="Playfair Display ExtraBold"/>
              <a:cs typeface="Playfair Display ExtraBold"/>
              <a:sym typeface="Playfair Display ExtraBold"/>
            </a:endParaRPr>
          </a:p>
          <a:p>
            <a:pPr indent="0" lvl="0" marL="0" rtl="0" algn="ctr">
              <a:spcBef>
                <a:spcPts val="0"/>
              </a:spcBef>
              <a:spcAft>
                <a:spcPts val="0"/>
              </a:spcAft>
              <a:buNone/>
            </a:pPr>
            <a:r>
              <a:t/>
            </a:r>
            <a:endParaRPr b="1" sz="1800">
              <a:solidFill>
                <a:schemeClr val="dk2"/>
              </a:solidFill>
              <a:latin typeface="Oswald"/>
              <a:ea typeface="Oswald"/>
              <a:cs typeface="Oswald"/>
              <a:sym typeface="Oswald"/>
            </a:endParaRPr>
          </a:p>
          <a:p>
            <a:pPr indent="-368300" lvl="0" marL="457200" rtl="0" algn="l">
              <a:spcBef>
                <a:spcPts val="0"/>
              </a:spcBef>
              <a:spcAft>
                <a:spcPts val="0"/>
              </a:spcAft>
              <a:buClr>
                <a:schemeClr val="dk2"/>
              </a:buClr>
              <a:buSzPts val="2200"/>
              <a:buChar char="●"/>
            </a:pPr>
            <a:r>
              <a:rPr lang="en" sz="2200">
                <a:solidFill>
                  <a:schemeClr val="dk2"/>
                </a:solidFill>
              </a:rPr>
              <a:t>C</a:t>
            </a:r>
            <a:r>
              <a:rPr lang="en" sz="2200">
                <a:solidFill>
                  <a:schemeClr val="dk2"/>
                </a:solidFill>
              </a:rPr>
              <a:t>oordinate care</a:t>
            </a:r>
            <a:endParaRPr sz="2200">
              <a:solidFill>
                <a:schemeClr val="dk2"/>
              </a:solidFill>
            </a:endParaRPr>
          </a:p>
          <a:p>
            <a:pPr indent="-368300" lvl="0" marL="457200" rtl="0" algn="l">
              <a:spcBef>
                <a:spcPts val="0"/>
              </a:spcBef>
              <a:spcAft>
                <a:spcPts val="0"/>
              </a:spcAft>
              <a:buClr>
                <a:schemeClr val="dk2"/>
              </a:buClr>
              <a:buSzPts val="2200"/>
              <a:buChar char="●"/>
            </a:pPr>
            <a:r>
              <a:rPr lang="en" sz="2200">
                <a:solidFill>
                  <a:schemeClr val="dk2"/>
                </a:solidFill>
              </a:rPr>
              <a:t>Relay information</a:t>
            </a:r>
            <a:endParaRPr sz="2200">
              <a:solidFill>
                <a:schemeClr val="dk2"/>
              </a:solidFill>
            </a:endParaRPr>
          </a:p>
          <a:p>
            <a:pPr indent="-368300" lvl="0" marL="457200" rtl="0" algn="l">
              <a:spcBef>
                <a:spcPts val="0"/>
              </a:spcBef>
              <a:spcAft>
                <a:spcPts val="0"/>
              </a:spcAft>
              <a:buClr>
                <a:schemeClr val="dk2"/>
              </a:buClr>
              <a:buSzPts val="2200"/>
              <a:buChar char="●"/>
            </a:pPr>
            <a:r>
              <a:rPr lang="en" sz="2200">
                <a:solidFill>
                  <a:schemeClr val="dk2"/>
                </a:solidFill>
              </a:rPr>
              <a:t>Record findings</a:t>
            </a:r>
            <a:endParaRPr sz="2200">
              <a:solidFill>
                <a:schemeClr val="dk2"/>
              </a:solidFill>
            </a:endParaRPr>
          </a:p>
          <a:p>
            <a:pPr indent="-368300" lvl="0" marL="457200" rtl="0" algn="l">
              <a:spcBef>
                <a:spcPts val="0"/>
              </a:spcBef>
              <a:spcAft>
                <a:spcPts val="0"/>
              </a:spcAft>
              <a:buClr>
                <a:schemeClr val="dk2"/>
              </a:buClr>
              <a:buSzPts val="2200"/>
              <a:buChar char="●"/>
            </a:pPr>
            <a:r>
              <a:rPr lang="en" sz="2200">
                <a:solidFill>
                  <a:schemeClr val="dk2"/>
                </a:solidFill>
              </a:rPr>
              <a:t>Educate others</a:t>
            </a:r>
            <a:endParaRPr sz="2200">
              <a:solidFill>
                <a:schemeClr val="dk2"/>
              </a:solidFill>
            </a:endParaRPr>
          </a:p>
          <a:p>
            <a:pPr indent="-368300" lvl="0" marL="457200" rtl="0" algn="l">
              <a:spcBef>
                <a:spcPts val="0"/>
              </a:spcBef>
              <a:spcAft>
                <a:spcPts val="0"/>
              </a:spcAft>
              <a:buClr>
                <a:schemeClr val="dk2"/>
              </a:buClr>
              <a:buSzPts val="2200"/>
              <a:buChar char="●"/>
            </a:pPr>
            <a:r>
              <a:rPr lang="en" sz="2200">
                <a:solidFill>
                  <a:schemeClr val="dk2"/>
                </a:solidFill>
              </a:rPr>
              <a:t>Engage in research</a:t>
            </a:r>
            <a:endParaRPr sz="2200">
              <a:solidFill>
                <a:schemeClr val="dk2"/>
              </a:solidFill>
            </a:endParaRPr>
          </a:p>
          <a:p>
            <a:pPr indent="-368300" lvl="0" marL="457200" rtl="0" algn="l">
              <a:spcBef>
                <a:spcPts val="0"/>
              </a:spcBef>
              <a:spcAft>
                <a:spcPts val="0"/>
              </a:spcAft>
              <a:buClr>
                <a:schemeClr val="dk2"/>
              </a:buClr>
              <a:buSzPts val="2200"/>
              <a:buChar char="●"/>
            </a:pPr>
            <a:r>
              <a:rPr lang="en" sz="2200">
                <a:solidFill>
                  <a:schemeClr val="dk2"/>
                </a:solidFill>
              </a:rPr>
              <a:t>Provide comfort</a:t>
            </a:r>
            <a:endParaRPr sz="2200">
              <a:solidFill>
                <a:schemeClr val="dk2"/>
              </a:solidFill>
            </a:endParaRPr>
          </a:p>
          <a:p>
            <a:pPr indent="0" lvl="0" marL="457200" rtl="0" algn="l">
              <a:spcBef>
                <a:spcPts val="0"/>
              </a:spcBef>
              <a:spcAft>
                <a:spcPts val="0"/>
              </a:spcAft>
              <a:buNone/>
            </a:pPr>
            <a:r>
              <a:t/>
            </a:r>
            <a:endParaRPr sz="2200">
              <a:solidFill>
                <a:schemeClr val="dk2"/>
              </a:solidFill>
            </a:endParaRPr>
          </a:p>
        </p:txBody>
      </p:sp>
    </p:spTree>
  </p:cSld>
  <p:clrMapOvr>
    <a:masterClrMapping/>
  </p:clrMapOvr>
  <mc:AlternateContent>
    <mc:Choice Requires="p14">
      <p:transition spd="slow" p14:dur="1000">
        <p:push dir="r"/>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4"/>
          <p:cNvSpPr txBox="1"/>
          <p:nvPr>
            <p:ph type="title"/>
          </p:nvPr>
        </p:nvSpPr>
        <p:spPr>
          <a:xfrm>
            <a:off x="311700" y="246400"/>
            <a:ext cx="8520600" cy="668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Your Healthy Community [Positivity Activity]</a:t>
            </a:r>
            <a:endParaRPr/>
          </a:p>
        </p:txBody>
      </p:sp>
      <p:sp>
        <p:nvSpPr>
          <p:cNvPr id="149" name="Google Shape;149;p24"/>
          <p:cNvSpPr txBox="1"/>
          <p:nvPr>
            <p:ph idx="1" type="body"/>
          </p:nvPr>
        </p:nvSpPr>
        <p:spPr>
          <a:xfrm>
            <a:off x="125800" y="1234050"/>
            <a:ext cx="4304700" cy="38295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2000">
                <a:solidFill>
                  <a:srgbClr val="000000"/>
                </a:solidFill>
                <a:latin typeface="Arial"/>
                <a:ea typeface="Arial"/>
                <a:cs typeface="Arial"/>
                <a:sym typeface="Arial"/>
              </a:rPr>
              <a:t>Nurses help improve </a:t>
            </a:r>
            <a:r>
              <a:rPr b="1" lang="en" sz="2000">
                <a:solidFill>
                  <a:srgbClr val="000000"/>
                </a:solidFill>
                <a:latin typeface="Arial"/>
                <a:ea typeface="Arial"/>
                <a:cs typeface="Arial"/>
                <a:sym typeface="Arial"/>
              </a:rPr>
              <a:t>health</a:t>
            </a:r>
            <a:r>
              <a:rPr b="1" lang="en" sz="2000">
                <a:solidFill>
                  <a:srgbClr val="000000"/>
                </a:solidFill>
                <a:latin typeface="Arial"/>
                <a:ea typeface="Arial"/>
                <a:cs typeface="Arial"/>
                <a:sym typeface="Arial"/>
              </a:rPr>
              <a:t> by acknowledging problems. </a:t>
            </a:r>
            <a:endParaRPr b="1" sz="20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20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rPr lang="en" sz="2000">
                <a:solidFill>
                  <a:srgbClr val="000000"/>
                </a:solidFill>
                <a:latin typeface="Arial"/>
                <a:ea typeface="Arial"/>
                <a:cs typeface="Arial"/>
                <a:sym typeface="Arial"/>
              </a:rPr>
              <a:t>What words would you use to describe someone you like?</a:t>
            </a:r>
            <a:endParaRPr sz="20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t/>
            </a:r>
            <a:endParaRPr sz="20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rPr lang="en" sz="2000">
                <a:solidFill>
                  <a:srgbClr val="000000"/>
                </a:solidFill>
                <a:latin typeface="Arial"/>
                <a:ea typeface="Arial"/>
                <a:cs typeface="Arial"/>
                <a:sym typeface="Arial"/>
              </a:rPr>
              <a:t>What words would you use to describe yourself?</a:t>
            </a:r>
            <a:endParaRPr sz="20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t/>
            </a:r>
            <a:endParaRPr sz="20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rPr lang="en" sz="2000">
                <a:solidFill>
                  <a:srgbClr val="000000"/>
                </a:solidFill>
                <a:latin typeface="Arial"/>
                <a:ea typeface="Arial"/>
                <a:cs typeface="Arial"/>
                <a:sym typeface="Arial"/>
              </a:rPr>
              <a:t>How can positive words help everyone feel better about themselves?</a:t>
            </a:r>
            <a:endParaRPr sz="20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900">
              <a:solidFill>
                <a:srgbClr val="000000"/>
              </a:solidFill>
            </a:endParaRPr>
          </a:p>
        </p:txBody>
      </p:sp>
      <p:pic>
        <p:nvPicPr>
          <p:cNvPr descr="File:Positive thinking and self confidence.jpg - Wikimedia Commons" id="150" name="Google Shape;150;p24"/>
          <p:cNvPicPr preferRelativeResize="0"/>
          <p:nvPr/>
        </p:nvPicPr>
        <p:blipFill>
          <a:blip r:embed="rId3">
            <a:alphaModFix/>
          </a:blip>
          <a:stretch>
            <a:fillRect/>
          </a:stretch>
        </p:blipFill>
        <p:spPr>
          <a:xfrm>
            <a:off x="4679975" y="1646537"/>
            <a:ext cx="4304750" cy="3004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5"/>
          <p:cNvSpPr txBox="1"/>
          <p:nvPr>
            <p:ph type="title"/>
          </p:nvPr>
        </p:nvSpPr>
        <p:spPr>
          <a:xfrm>
            <a:off x="311700" y="233800"/>
            <a:ext cx="8520600" cy="680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Your Healthy Community [Teamwork]</a:t>
            </a:r>
            <a:endParaRPr/>
          </a:p>
        </p:txBody>
      </p:sp>
      <p:sp>
        <p:nvSpPr>
          <p:cNvPr id="156" name="Google Shape;156;p25"/>
          <p:cNvSpPr txBox="1"/>
          <p:nvPr>
            <p:ph idx="1" type="body"/>
          </p:nvPr>
        </p:nvSpPr>
        <p:spPr>
          <a:xfrm>
            <a:off x="4680700" y="1162800"/>
            <a:ext cx="4324200" cy="3851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2000">
                <a:latin typeface="Arial"/>
                <a:ea typeface="Arial"/>
                <a:cs typeface="Arial"/>
                <a:sym typeface="Arial"/>
              </a:rPr>
              <a:t>Nurses help improve health by solving problems. </a:t>
            </a:r>
            <a:endParaRPr b="1" sz="2000">
              <a:latin typeface="Arial"/>
              <a:ea typeface="Arial"/>
              <a:cs typeface="Arial"/>
              <a:sym typeface="Arial"/>
            </a:endParaRPr>
          </a:p>
          <a:p>
            <a:pPr indent="0" lvl="0" marL="0" rtl="0" algn="ctr">
              <a:lnSpc>
                <a:spcPct val="100000"/>
              </a:lnSpc>
              <a:spcBef>
                <a:spcPts val="0"/>
              </a:spcBef>
              <a:spcAft>
                <a:spcPts val="0"/>
              </a:spcAft>
              <a:buNone/>
            </a:pPr>
            <a:r>
              <a:t/>
            </a:r>
            <a:endParaRPr b="1" sz="2000">
              <a:latin typeface="Arial"/>
              <a:ea typeface="Arial"/>
              <a:cs typeface="Arial"/>
              <a:sym typeface="Arial"/>
            </a:endParaRPr>
          </a:p>
          <a:p>
            <a:pPr indent="0" lvl="0" marL="0" rtl="0" algn="ctr">
              <a:lnSpc>
                <a:spcPct val="100000"/>
              </a:lnSpc>
              <a:spcBef>
                <a:spcPts val="0"/>
              </a:spcBef>
              <a:spcAft>
                <a:spcPts val="0"/>
              </a:spcAft>
              <a:buNone/>
            </a:pPr>
            <a:r>
              <a:rPr lang="en" sz="2000">
                <a:latin typeface="Arial"/>
                <a:ea typeface="Arial"/>
                <a:cs typeface="Arial"/>
                <a:sym typeface="Arial"/>
              </a:rPr>
              <a:t>Have you ever felt like something was too BIG to accomplish alone?</a:t>
            </a:r>
            <a:endParaRPr sz="2000">
              <a:latin typeface="Arial"/>
              <a:ea typeface="Arial"/>
              <a:cs typeface="Arial"/>
              <a:sym typeface="Arial"/>
            </a:endParaRPr>
          </a:p>
          <a:p>
            <a:pPr indent="0" lvl="0" marL="0" rtl="0" algn="ctr">
              <a:lnSpc>
                <a:spcPct val="100000"/>
              </a:lnSpc>
              <a:spcBef>
                <a:spcPts val="0"/>
              </a:spcBef>
              <a:spcAft>
                <a:spcPts val="0"/>
              </a:spcAft>
              <a:buNone/>
            </a:pPr>
            <a:r>
              <a:t/>
            </a:r>
            <a:endParaRPr sz="2000">
              <a:latin typeface="Arial"/>
              <a:ea typeface="Arial"/>
              <a:cs typeface="Arial"/>
              <a:sym typeface="Arial"/>
            </a:endParaRPr>
          </a:p>
          <a:p>
            <a:pPr indent="0" lvl="0" marL="0" rtl="0" algn="ctr">
              <a:lnSpc>
                <a:spcPct val="100000"/>
              </a:lnSpc>
              <a:spcBef>
                <a:spcPts val="0"/>
              </a:spcBef>
              <a:spcAft>
                <a:spcPts val="0"/>
              </a:spcAft>
              <a:buNone/>
            </a:pPr>
            <a:r>
              <a:rPr lang="en" sz="2000">
                <a:latin typeface="Arial"/>
                <a:ea typeface="Arial"/>
                <a:cs typeface="Arial"/>
                <a:sym typeface="Arial"/>
              </a:rPr>
              <a:t>How did you feel when you were part of a team?</a:t>
            </a:r>
            <a:endParaRPr sz="2000">
              <a:latin typeface="Arial"/>
              <a:ea typeface="Arial"/>
              <a:cs typeface="Arial"/>
              <a:sym typeface="Arial"/>
            </a:endParaRPr>
          </a:p>
          <a:p>
            <a:pPr indent="0" lvl="0" marL="0" rtl="0" algn="ctr">
              <a:lnSpc>
                <a:spcPct val="100000"/>
              </a:lnSpc>
              <a:spcBef>
                <a:spcPts val="0"/>
              </a:spcBef>
              <a:spcAft>
                <a:spcPts val="0"/>
              </a:spcAft>
              <a:buNone/>
            </a:pPr>
            <a:r>
              <a:t/>
            </a:r>
            <a:endParaRPr sz="2000">
              <a:latin typeface="Arial"/>
              <a:ea typeface="Arial"/>
              <a:cs typeface="Arial"/>
              <a:sym typeface="Arial"/>
            </a:endParaRPr>
          </a:p>
          <a:p>
            <a:pPr indent="0" lvl="0" marL="0" rtl="0" algn="ctr">
              <a:lnSpc>
                <a:spcPct val="100000"/>
              </a:lnSpc>
              <a:spcBef>
                <a:spcPts val="0"/>
              </a:spcBef>
              <a:spcAft>
                <a:spcPts val="0"/>
              </a:spcAft>
              <a:buClr>
                <a:schemeClr val="dk2"/>
              </a:buClr>
              <a:buSzPts val="1100"/>
              <a:buFont typeface="Arial"/>
              <a:buNone/>
            </a:pPr>
            <a:r>
              <a:rPr lang="en" sz="2000">
                <a:latin typeface="Arial"/>
                <a:ea typeface="Arial"/>
                <a:cs typeface="Arial"/>
                <a:sym typeface="Arial"/>
              </a:rPr>
              <a:t>What words would describe your feelings after something BIG was accomplished as a team?</a:t>
            </a:r>
            <a:endParaRPr sz="2000">
              <a:latin typeface="Arial"/>
              <a:ea typeface="Arial"/>
              <a:cs typeface="Arial"/>
              <a:sym typeface="Arial"/>
            </a:endParaRPr>
          </a:p>
        </p:txBody>
      </p:sp>
      <p:pic>
        <p:nvPicPr>
          <p:cNvPr descr="File:Puzzle-4.svg - Wikimedia Commons" id="157" name="Google Shape;157;p25"/>
          <p:cNvPicPr preferRelativeResize="0"/>
          <p:nvPr/>
        </p:nvPicPr>
        <p:blipFill>
          <a:blip r:embed="rId3">
            <a:alphaModFix/>
          </a:blip>
          <a:stretch>
            <a:fillRect/>
          </a:stretch>
        </p:blipFill>
        <p:spPr>
          <a:xfrm>
            <a:off x="311701" y="1199700"/>
            <a:ext cx="4091218" cy="37775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6"/>
          <p:cNvSpPr txBox="1"/>
          <p:nvPr>
            <p:ph type="title"/>
          </p:nvPr>
        </p:nvSpPr>
        <p:spPr>
          <a:xfrm>
            <a:off x="311700" y="233800"/>
            <a:ext cx="8520600" cy="680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Your Healthy Community [Communication]</a:t>
            </a:r>
            <a:endParaRPr/>
          </a:p>
        </p:txBody>
      </p:sp>
      <p:sp>
        <p:nvSpPr>
          <p:cNvPr id="163" name="Google Shape;163;p26"/>
          <p:cNvSpPr txBox="1"/>
          <p:nvPr>
            <p:ph idx="1" type="body"/>
          </p:nvPr>
        </p:nvSpPr>
        <p:spPr>
          <a:xfrm>
            <a:off x="116900" y="1152475"/>
            <a:ext cx="4311000" cy="38985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2000">
                <a:latin typeface="Arial"/>
                <a:ea typeface="Arial"/>
                <a:cs typeface="Arial"/>
                <a:sym typeface="Arial"/>
              </a:rPr>
              <a:t>Nurses help improve health by finding solutions. </a:t>
            </a:r>
            <a:endParaRPr b="1" sz="2000">
              <a:latin typeface="Arial"/>
              <a:ea typeface="Arial"/>
              <a:cs typeface="Arial"/>
              <a:sym typeface="Arial"/>
            </a:endParaRPr>
          </a:p>
          <a:p>
            <a:pPr indent="0" lvl="0" marL="0" rtl="0" algn="ctr">
              <a:lnSpc>
                <a:spcPct val="100000"/>
              </a:lnSpc>
              <a:spcBef>
                <a:spcPts val="0"/>
              </a:spcBef>
              <a:spcAft>
                <a:spcPts val="0"/>
              </a:spcAft>
              <a:buNone/>
            </a:pPr>
            <a:r>
              <a:t/>
            </a:r>
            <a:endParaRPr b="1" sz="2000">
              <a:latin typeface="Arial"/>
              <a:ea typeface="Arial"/>
              <a:cs typeface="Arial"/>
              <a:sym typeface="Arial"/>
            </a:endParaRPr>
          </a:p>
          <a:p>
            <a:pPr indent="0" lvl="0" marL="0" rtl="0" algn="ctr">
              <a:lnSpc>
                <a:spcPct val="100000"/>
              </a:lnSpc>
              <a:spcBef>
                <a:spcPts val="0"/>
              </a:spcBef>
              <a:spcAft>
                <a:spcPts val="0"/>
              </a:spcAft>
              <a:buNone/>
            </a:pPr>
            <a:r>
              <a:rPr lang="en" sz="2000">
                <a:latin typeface="Arial"/>
                <a:ea typeface="Arial"/>
                <a:cs typeface="Arial"/>
                <a:sym typeface="Arial"/>
              </a:rPr>
              <a:t>How do you find your way to a destination?</a:t>
            </a:r>
            <a:endParaRPr sz="2000">
              <a:latin typeface="Arial"/>
              <a:ea typeface="Arial"/>
              <a:cs typeface="Arial"/>
              <a:sym typeface="Arial"/>
            </a:endParaRPr>
          </a:p>
          <a:p>
            <a:pPr indent="0" lvl="0" marL="0" rtl="0" algn="ctr">
              <a:lnSpc>
                <a:spcPct val="100000"/>
              </a:lnSpc>
              <a:spcBef>
                <a:spcPts val="0"/>
              </a:spcBef>
              <a:spcAft>
                <a:spcPts val="0"/>
              </a:spcAft>
              <a:buNone/>
            </a:pPr>
            <a:r>
              <a:t/>
            </a:r>
            <a:endParaRPr sz="2000">
              <a:latin typeface="Arial"/>
              <a:ea typeface="Arial"/>
              <a:cs typeface="Arial"/>
              <a:sym typeface="Arial"/>
            </a:endParaRPr>
          </a:p>
          <a:p>
            <a:pPr indent="0" lvl="0" marL="0" rtl="0" algn="ctr">
              <a:lnSpc>
                <a:spcPct val="100000"/>
              </a:lnSpc>
              <a:spcBef>
                <a:spcPts val="0"/>
              </a:spcBef>
              <a:spcAft>
                <a:spcPts val="0"/>
              </a:spcAft>
              <a:buNone/>
            </a:pPr>
            <a:r>
              <a:rPr lang="en" sz="2000">
                <a:latin typeface="Arial"/>
                <a:ea typeface="Arial"/>
                <a:cs typeface="Arial"/>
                <a:sym typeface="Arial"/>
              </a:rPr>
              <a:t>What obstacles did you find along the way?</a:t>
            </a:r>
            <a:endParaRPr sz="2000">
              <a:latin typeface="Arial"/>
              <a:ea typeface="Arial"/>
              <a:cs typeface="Arial"/>
              <a:sym typeface="Arial"/>
            </a:endParaRPr>
          </a:p>
          <a:p>
            <a:pPr indent="0" lvl="0" marL="0" rtl="0" algn="ctr">
              <a:lnSpc>
                <a:spcPct val="100000"/>
              </a:lnSpc>
              <a:spcBef>
                <a:spcPts val="0"/>
              </a:spcBef>
              <a:spcAft>
                <a:spcPts val="0"/>
              </a:spcAft>
              <a:buNone/>
            </a:pPr>
            <a:r>
              <a:t/>
            </a:r>
            <a:endParaRPr sz="2000">
              <a:latin typeface="Arial"/>
              <a:ea typeface="Arial"/>
              <a:cs typeface="Arial"/>
              <a:sym typeface="Arial"/>
            </a:endParaRPr>
          </a:p>
          <a:p>
            <a:pPr indent="0" lvl="0" marL="0" rtl="0" algn="ctr">
              <a:lnSpc>
                <a:spcPct val="100000"/>
              </a:lnSpc>
              <a:spcBef>
                <a:spcPts val="0"/>
              </a:spcBef>
              <a:spcAft>
                <a:spcPts val="0"/>
              </a:spcAft>
              <a:buNone/>
            </a:pPr>
            <a:r>
              <a:rPr lang="en" sz="2000">
                <a:latin typeface="Arial"/>
                <a:ea typeface="Arial"/>
                <a:cs typeface="Arial"/>
                <a:sym typeface="Arial"/>
              </a:rPr>
              <a:t>What words would describe your feelings after you found your way to the place you were seeking?</a:t>
            </a:r>
            <a:endParaRPr sz="2000">
              <a:latin typeface="Arial"/>
              <a:ea typeface="Arial"/>
              <a:cs typeface="Arial"/>
              <a:sym typeface="Arial"/>
            </a:endParaRPr>
          </a:p>
          <a:p>
            <a:pPr indent="0" lvl="0" marL="0" rtl="0" algn="ctr">
              <a:lnSpc>
                <a:spcPct val="100000"/>
              </a:lnSpc>
              <a:spcBef>
                <a:spcPts val="0"/>
              </a:spcBef>
              <a:spcAft>
                <a:spcPts val="0"/>
              </a:spcAft>
              <a:buClr>
                <a:schemeClr val="dk2"/>
              </a:buClr>
              <a:buSzPts val="1100"/>
              <a:buFont typeface="Arial"/>
              <a:buNone/>
            </a:pPr>
            <a:r>
              <a:t/>
            </a:r>
            <a:endParaRPr sz="1900"/>
          </a:p>
        </p:txBody>
      </p:sp>
      <p:sp>
        <p:nvSpPr>
          <p:cNvPr id="164" name="Google Shape;164;p26"/>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Free picture: wood, summer, playground, patio, area, structure ..." id="165" name="Google Shape;165;p26"/>
          <p:cNvPicPr preferRelativeResize="0"/>
          <p:nvPr/>
        </p:nvPicPr>
        <p:blipFill>
          <a:blip r:embed="rId3">
            <a:alphaModFix/>
          </a:blip>
          <a:stretch>
            <a:fillRect/>
          </a:stretch>
        </p:blipFill>
        <p:spPr>
          <a:xfrm>
            <a:off x="4556229" y="1152475"/>
            <a:ext cx="4552243" cy="34164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7"/>
          <p:cNvSpPr txBox="1"/>
          <p:nvPr>
            <p:ph type="title"/>
          </p:nvPr>
        </p:nvSpPr>
        <p:spPr>
          <a:xfrm>
            <a:off x="311700" y="233800"/>
            <a:ext cx="8520600" cy="680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Questions/Discussion</a:t>
            </a:r>
            <a:endParaRPr/>
          </a:p>
        </p:txBody>
      </p:sp>
      <p:sp>
        <p:nvSpPr>
          <p:cNvPr id="171" name="Google Shape;171;p27"/>
          <p:cNvSpPr txBox="1"/>
          <p:nvPr>
            <p:ph idx="1" type="body"/>
          </p:nvPr>
        </p:nvSpPr>
        <p:spPr>
          <a:xfrm>
            <a:off x="116900" y="1152475"/>
            <a:ext cx="4311000" cy="38985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t/>
            </a:r>
            <a:endParaRPr sz="2000">
              <a:latin typeface="Arial"/>
              <a:ea typeface="Arial"/>
              <a:cs typeface="Arial"/>
              <a:sym typeface="Arial"/>
            </a:endParaRPr>
          </a:p>
          <a:p>
            <a:pPr indent="0" lvl="0" marL="0" rtl="0" algn="ctr">
              <a:lnSpc>
                <a:spcPct val="100000"/>
              </a:lnSpc>
              <a:spcBef>
                <a:spcPts val="0"/>
              </a:spcBef>
              <a:spcAft>
                <a:spcPts val="0"/>
              </a:spcAft>
              <a:buClr>
                <a:schemeClr val="dk2"/>
              </a:buClr>
              <a:buSzPts val="1100"/>
              <a:buFont typeface="Arial"/>
              <a:buNone/>
            </a:pPr>
            <a:r>
              <a:t/>
            </a:r>
            <a:endParaRPr sz="1900"/>
          </a:p>
        </p:txBody>
      </p:sp>
      <p:sp>
        <p:nvSpPr>
          <p:cNvPr id="172" name="Google Shape;172;p27"/>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Back of people's heads and raised hands at corporate presentation with speaker and whiteboard out of focus in background" id="173" name="Google Shape;173;p27"/>
          <p:cNvPicPr preferRelativeResize="0"/>
          <p:nvPr>
            <p:ph idx="1" type="body"/>
          </p:nvPr>
        </p:nvPicPr>
        <p:blipFill rotWithShape="1">
          <a:blip r:embed="rId3">
            <a:alphaModFix/>
          </a:blip>
          <a:srcRect b="0" l="0" r="0" t="0"/>
          <a:stretch/>
        </p:blipFill>
        <p:spPr>
          <a:xfrm>
            <a:off x="1271830" y="1023775"/>
            <a:ext cx="6839400" cy="3898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229850"/>
            <a:ext cx="8520600" cy="68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You will be able to recall how Nurses help:</a:t>
            </a:r>
            <a:endParaRPr sz="3911"/>
          </a:p>
        </p:txBody>
      </p:sp>
      <p:sp>
        <p:nvSpPr>
          <p:cNvPr id="73" name="Google Shape;73;p15"/>
          <p:cNvSpPr txBox="1"/>
          <p:nvPr>
            <p:ph idx="1" type="body"/>
          </p:nvPr>
        </p:nvSpPr>
        <p:spPr>
          <a:xfrm>
            <a:off x="311700" y="1196875"/>
            <a:ext cx="8520600" cy="37302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sz="4931">
              <a:latin typeface="Arial"/>
              <a:ea typeface="Arial"/>
              <a:cs typeface="Arial"/>
              <a:sym typeface="Arial"/>
            </a:endParaRPr>
          </a:p>
          <a:p>
            <a:pPr indent="0" lvl="0" marL="0" rtl="0" algn="l">
              <a:lnSpc>
                <a:spcPct val="100000"/>
              </a:lnSpc>
              <a:spcBef>
                <a:spcPts val="0"/>
              </a:spcBef>
              <a:spcAft>
                <a:spcPts val="0"/>
              </a:spcAft>
              <a:buNone/>
            </a:pPr>
            <a:r>
              <a:t/>
            </a:r>
            <a:endParaRPr sz="1100">
              <a:latin typeface="Arial"/>
              <a:ea typeface="Arial"/>
              <a:cs typeface="Arial"/>
              <a:sym typeface="Arial"/>
            </a:endParaRPr>
          </a:p>
          <a:p>
            <a:pPr indent="0" lvl="0" marL="0" rtl="0" algn="l">
              <a:lnSpc>
                <a:spcPct val="100000"/>
              </a:lnSpc>
              <a:spcBef>
                <a:spcPts val="0"/>
              </a:spcBef>
              <a:spcAft>
                <a:spcPts val="0"/>
              </a:spcAft>
              <a:buNone/>
            </a:pPr>
            <a:r>
              <a:t/>
            </a:r>
            <a:endParaRPr sz="1358">
              <a:latin typeface="Arial"/>
              <a:ea typeface="Arial"/>
              <a:cs typeface="Arial"/>
              <a:sym typeface="Arial"/>
            </a:endParaRPr>
          </a:p>
          <a:p>
            <a:pPr indent="0" lvl="0" marL="0" rtl="0" algn="l">
              <a:lnSpc>
                <a:spcPct val="100000"/>
              </a:lnSpc>
              <a:spcBef>
                <a:spcPts val="0"/>
              </a:spcBef>
              <a:spcAft>
                <a:spcPts val="0"/>
              </a:spcAft>
              <a:buNone/>
            </a:pPr>
            <a:r>
              <a:t/>
            </a:r>
            <a:endParaRPr sz="2000">
              <a:latin typeface="Arial"/>
              <a:ea typeface="Arial"/>
              <a:cs typeface="Arial"/>
              <a:sym typeface="Arial"/>
            </a:endParaRPr>
          </a:p>
          <a:p>
            <a:pPr indent="0" lvl="0" marL="0" rtl="0" algn="l">
              <a:lnSpc>
                <a:spcPct val="100000"/>
              </a:lnSpc>
              <a:spcBef>
                <a:spcPts val="0"/>
              </a:spcBef>
              <a:spcAft>
                <a:spcPts val="0"/>
              </a:spcAft>
              <a:buClr>
                <a:schemeClr val="dk2"/>
              </a:buClr>
              <a:buSzPts val="1100"/>
              <a:buFont typeface="Arial"/>
              <a:buNone/>
            </a:pPr>
            <a:r>
              <a:t/>
            </a:r>
            <a:endParaRPr sz="2000">
              <a:latin typeface="Arial"/>
              <a:ea typeface="Arial"/>
              <a:cs typeface="Arial"/>
              <a:sym typeface="Arial"/>
            </a:endParaRPr>
          </a:p>
        </p:txBody>
      </p:sp>
      <p:pic>
        <p:nvPicPr>
          <p:cNvPr id="74" name="Google Shape;74;p15"/>
          <p:cNvPicPr preferRelativeResize="0"/>
          <p:nvPr/>
        </p:nvPicPr>
        <p:blipFill>
          <a:blip r:embed="rId3">
            <a:alphaModFix/>
          </a:blip>
          <a:stretch>
            <a:fillRect/>
          </a:stretch>
        </p:blipFill>
        <p:spPr>
          <a:xfrm>
            <a:off x="96563" y="2965375"/>
            <a:ext cx="3876675" cy="2095500"/>
          </a:xfrm>
          <a:prstGeom prst="rect">
            <a:avLst/>
          </a:prstGeom>
          <a:noFill/>
          <a:ln>
            <a:noFill/>
          </a:ln>
        </p:spPr>
      </p:pic>
      <p:pic>
        <p:nvPicPr>
          <p:cNvPr id="75" name="Google Shape;75;p15"/>
          <p:cNvPicPr preferRelativeResize="0"/>
          <p:nvPr/>
        </p:nvPicPr>
        <p:blipFill>
          <a:blip r:embed="rId4">
            <a:alphaModFix/>
          </a:blip>
          <a:stretch>
            <a:fillRect/>
          </a:stretch>
        </p:blipFill>
        <p:spPr>
          <a:xfrm>
            <a:off x="2639352" y="849475"/>
            <a:ext cx="3545125" cy="2385100"/>
          </a:xfrm>
          <a:prstGeom prst="rect">
            <a:avLst/>
          </a:prstGeom>
          <a:noFill/>
          <a:ln>
            <a:noFill/>
          </a:ln>
        </p:spPr>
      </p:pic>
      <p:pic>
        <p:nvPicPr>
          <p:cNvPr id="76" name="Google Shape;76;p15"/>
          <p:cNvPicPr preferRelativeResize="0"/>
          <p:nvPr/>
        </p:nvPicPr>
        <p:blipFill>
          <a:blip r:embed="rId5">
            <a:alphaModFix/>
          </a:blip>
          <a:stretch>
            <a:fillRect/>
          </a:stretch>
        </p:blipFill>
        <p:spPr>
          <a:xfrm>
            <a:off x="6043350" y="2675775"/>
            <a:ext cx="3100640" cy="2385100"/>
          </a:xfrm>
          <a:prstGeom prst="rect">
            <a:avLst/>
          </a:prstGeom>
          <a:noFill/>
          <a:ln>
            <a:noFill/>
          </a:ln>
        </p:spPr>
      </p:pic>
      <p:sp>
        <p:nvSpPr>
          <p:cNvPr id="77" name="Google Shape;77;p15"/>
          <p:cNvSpPr txBox="1"/>
          <p:nvPr/>
        </p:nvSpPr>
        <p:spPr>
          <a:xfrm>
            <a:off x="548725" y="2485050"/>
            <a:ext cx="1933500" cy="44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Playfair Display"/>
                <a:ea typeface="Playfair Display"/>
                <a:cs typeface="Playfair Display"/>
                <a:sym typeface="Playfair Display"/>
              </a:rPr>
              <a:t>Nurses help you</a:t>
            </a:r>
            <a:endParaRPr sz="1800">
              <a:solidFill>
                <a:schemeClr val="dk2"/>
              </a:solidFill>
              <a:latin typeface="Playfair Display"/>
              <a:ea typeface="Playfair Display"/>
              <a:cs typeface="Playfair Display"/>
              <a:sym typeface="Playfair Display"/>
            </a:endParaRPr>
          </a:p>
        </p:txBody>
      </p:sp>
      <p:sp>
        <p:nvSpPr>
          <p:cNvPr id="78" name="Google Shape;78;p15"/>
          <p:cNvSpPr txBox="1"/>
          <p:nvPr/>
        </p:nvSpPr>
        <p:spPr>
          <a:xfrm>
            <a:off x="3957050" y="3489475"/>
            <a:ext cx="2086200" cy="35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latin typeface="Playfair Display"/>
              <a:ea typeface="Playfair Display"/>
              <a:cs typeface="Playfair Display"/>
              <a:sym typeface="Playfair Display"/>
            </a:endParaRPr>
          </a:p>
        </p:txBody>
      </p:sp>
      <p:sp>
        <p:nvSpPr>
          <p:cNvPr id="79" name="Google Shape;79;p15"/>
          <p:cNvSpPr txBox="1"/>
          <p:nvPr/>
        </p:nvSpPr>
        <p:spPr>
          <a:xfrm>
            <a:off x="3800825" y="3234575"/>
            <a:ext cx="2086200" cy="35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Playfair Display"/>
                <a:ea typeface="Playfair Display"/>
                <a:cs typeface="Playfair Display"/>
                <a:sym typeface="Playfair Display"/>
              </a:rPr>
              <a:t>Nurses help teams</a:t>
            </a:r>
            <a:endParaRPr sz="1800">
              <a:solidFill>
                <a:schemeClr val="dk2"/>
              </a:solidFill>
              <a:latin typeface="Playfair Display"/>
              <a:ea typeface="Playfair Display"/>
              <a:cs typeface="Playfair Display"/>
              <a:sym typeface="Playfair Display"/>
            </a:endParaRPr>
          </a:p>
        </p:txBody>
      </p:sp>
      <p:sp>
        <p:nvSpPr>
          <p:cNvPr id="80" name="Google Shape;80;p15"/>
          <p:cNvSpPr txBox="1"/>
          <p:nvPr/>
        </p:nvSpPr>
        <p:spPr>
          <a:xfrm>
            <a:off x="7067925" y="2789075"/>
            <a:ext cx="1884000" cy="44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Playfair Display"/>
                <a:ea typeface="Playfair Display"/>
                <a:cs typeface="Playfair Display"/>
                <a:sym typeface="Playfair Display"/>
              </a:rPr>
              <a:t>Nurses help communities</a:t>
            </a:r>
            <a:endParaRPr sz="1800">
              <a:solidFill>
                <a:schemeClr val="dk2"/>
              </a:solidFill>
              <a:latin typeface="Playfair Display"/>
              <a:ea typeface="Playfair Display"/>
              <a:cs typeface="Playfair Display"/>
              <a:sym typeface="Playfair Displ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311700" y="229850"/>
            <a:ext cx="8520600" cy="68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You will be able to recall how Nurses help:</a:t>
            </a:r>
            <a:endParaRPr sz="3911"/>
          </a:p>
        </p:txBody>
      </p:sp>
      <p:sp>
        <p:nvSpPr>
          <p:cNvPr id="86" name="Google Shape;86;p16"/>
          <p:cNvSpPr txBox="1"/>
          <p:nvPr>
            <p:ph idx="1" type="body"/>
          </p:nvPr>
        </p:nvSpPr>
        <p:spPr>
          <a:xfrm>
            <a:off x="311700" y="1234075"/>
            <a:ext cx="8520600" cy="3730200"/>
          </a:xfrm>
          <a:prstGeom prst="rect">
            <a:avLst/>
          </a:prstGeom>
        </p:spPr>
        <p:txBody>
          <a:bodyPr anchorCtr="0" anchor="t" bIns="91425" lIns="91425" spcFirstLastPara="1" rIns="91425" wrap="square" tIns="91425">
            <a:normAutofit fontScale="55000" lnSpcReduction="20000"/>
          </a:bodyPr>
          <a:lstStyle/>
          <a:p>
            <a:pPr indent="-369392" lvl="0" marL="457200" rtl="0" algn="l">
              <a:lnSpc>
                <a:spcPct val="100000"/>
              </a:lnSpc>
              <a:spcBef>
                <a:spcPts val="0"/>
              </a:spcBef>
              <a:spcAft>
                <a:spcPts val="0"/>
              </a:spcAft>
              <a:buSzPct val="100000"/>
              <a:buFont typeface="Arial"/>
              <a:buChar char="●"/>
            </a:pPr>
            <a:r>
              <a:rPr lang="en" sz="4031">
                <a:latin typeface="Arial"/>
                <a:ea typeface="Arial"/>
                <a:cs typeface="Arial"/>
                <a:sym typeface="Arial"/>
              </a:rPr>
              <a:t>Notice how nurses support activities that help to build strong bodies and health minds.</a:t>
            </a:r>
            <a:endParaRPr sz="4031">
              <a:latin typeface="Arial"/>
              <a:ea typeface="Arial"/>
              <a:cs typeface="Arial"/>
              <a:sym typeface="Arial"/>
            </a:endParaRPr>
          </a:p>
          <a:p>
            <a:pPr indent="0" lvl="0" marL="0" rtl="0" algn="l">
              <a:lnSpc>
                <a:spcPct val="100000"/>
              </a:lnSpc>
              <a:spcBef>
                <a:spcPts val="0"/>
              </a:spcBef>
              <a:spcAft>
                <a:spcPts val="0"/>
              </a:spcAft>
              <a:buNone/>
            </a:pPr>
            <a:r>
              <a:rPr lang="en" sz="4031">
                <a:latin typeface="Arial"/>
                <a:ea typeface="Arial"/>
                <a:cs typeface="Arial"/>
                <a:sym typeface="Arial"/>
              </a:rPr>
              <a:t>	(hygiene, nutrition, exercise, &amp; mental well-being)</a:t>
            </a:r>
            <a:endParaRPr sz="4031">
              <a:latin typeface="Arial"/>
              <a:ea typeface="Arial"/>
              <a:cs typeface="Arial"/>
              <a:sym typeface="Arial"/>
            </a:endParaRPr>
          </a:p>
          <a:p>
            <a:pPr indent="0" lvl="0" marL="0" rtl="0" algn="l">
              <a:lnSpc>
                <a:spcPct val="100000"/>
              </a:lnSpc>
              <a:spcBef>
                <a:spcPts val="0"/>
              </a:spcBef>
              <a:spcAft>
                <a:spcPts val="0"/>
              </a:spcAft>
              <a:buNone/>
            </a:pPr>
            <a:r>
              <a:t/>
            </a:r>
            <a:endParaRPr sz="4031">
              <a:latin typeface="Arial"/>
              <a:ea typeface="Arial"/>
              <a:cs typeface="Arial"/>
              <a:sym typeface="Arial"/>
            </a:endParaRPr>
          </a:p>
          <a:p>
            <a:pPr indent="-369392" lvl="0" marL="457200" rtl="0" algn="l">
              <a:lnSpc>
                <a:spcPct val="100000"/>
              </a:lnSpc>
              <a:spcBef>
                <a:spcPts val="0"/>
              </a:spcBef>
              <a:spcAft>
                <a:spcPts val="0"/>
              </a:spcAft>
              <a:buSzPct val="100000"/>
              <a:buFont typeface="Arial"/>
              <a:buChar char="●"/>
            </a:pPr>
            <a:r>
              <a:rPr lang="en" sz="4031">
                <a:latin typeface="Arial"/>
                <a:ea typeface="Arial"/>
                <a:cs typeface="Arial"/>
                <a:sym typeface="Arial"/>
              </a:rPr>
              <a:t>Recognize how nurses collect and communicate vital information that is important to health.</a:t>
            </a:r>
            <a:endParaRPr sz="4031">
              <a:latin typeface="Arial"/>
              <a:ea typeface="Arial"/>
              <a:cs typeface="Arial"/>
              <a:sym typeface="Arial"/>
            </a:endParaRPr>
          </a:p>
          <a:p>
            <a:pPr indent="0" lvl="0" marL="0" rtl="0" algn="l">
              <a:lnSpc>
                <a:spcPct val="100000"/>
              </a:lnSpc>
              <a:spcBef>
                <a:spcPts val="0"/>
              </a:spcBef>
              <a:spcAft>
                <a:spcPts val="0"/>
              </a:spcAft>
              <a:buNone/>
            </a:pPr>
            <a:r>
              <a:rPr lang="en" sz="4031">
                <a:latin typeface="Arial"/>
                <a:ea typeface="Arial"/>
                <a:cs typeface="Arial"/>
                <a:sym typeface="Arial"/>
              </a:rPr>
              <a:t>	(vital signs, &amp; team communication)</a:t>
            </a:r>
            <a:endParaRPr sz="4031">
              <a:latin typeface="Arial"/>
              <a:ea typeface="Arial"/>
              <a:cs typeface="Arial"/>
              <a:sym typeface="Arial"/>
            </a:endParaRPr>
          </a:p>
          <a:p>
            <a:pPr indent="0" lvl="0" marL="0" rtl="0" algn="l">
              <a:lnSpc>
                <a:spcPct val="100000"/>
              </a:lnSpc>
              <a:spcBef>
                <a:spcPts val="0"/>
              </a:spcBef>
              <a:spcAft>
                <a:spcPts val="0"/>
              </a:spcAft>
              <a:buNone/>
            </a:pPr>
            <a:r>
              <a:t/>
            </a:r>
            <a:endParaRPr sz="4031">
              <a:latin typeface="Arial"/>
              <a:ea typeface="Arial"/>
              <a:cs typeface="Arial"/>
              <a:sym typeface="Arial"/>
            </a:endParaRPr>
          </a:p>
          <a:p>
            <a:pPr indent="-369392" lvl="0" marL="457200" rtl="0" algn="l">
              <a:lnSpc>
                <a:spcPct val="100000"/>
              </a:lnSpc>
              <a:spcBef>
                <a:spcPts val="0"/>
              </a:spcBef>
              <a:spcAft>
                <a:spcPts val="0"/>
              </a:spcAft>
              <a:buSzPct val="100000"/>
              <a:buFont typeface="Arial"/>
              <a:buChar char="●"/>
            </a:pPr>
            <a:r>
              <a:rPr lang="en" sz="4031">
                <a:latin typeface="Arial"/>
                <a:ea typeface="Arial"/>
                <a:cs typeface="Arial"/>
                <a:sym typeface="Arial"/>
              </a:rPr>
              <a:t>Acknowledge how nurses can improve the health of individuals and the greater community.</a:t>
            </a:r>
            <a:endParaRPr sz="4031">
              <a:latin typeface="Arial"/>
              <a:ea typeface="Arial"/>
              <a:cs typeface="Arial"/>
              <a:sym typeface="Arial"/>
            </a:endParaRPr>
          </a:p>
          <a:p>
            <a:pPr indent="0" lvl="0" marL="0" rtl="0" algn="l">
              <a:lnSpc>
                <a:spcPct val="100000"/>
              </a:lnSpc>
              <a:spcBef>
                <a:spcPts val="0"/>
              </a:spcBef>
              <a:spcAft>
                <a:spcPts val="0"/>
              </a:spcAft>
              <a:buNone/>
            </a:pPr>
            <a:r>
              <a:rPr lang="en" sz="4031">
                <a:latin typeface="Arial"/>
                <a:ea typeface="Arial"/>
                <a:cs typeface="Arial"/>
                <a:sym typeface="Arial"/>
              </a:rPr>
              <a:t>	(civility, team building, &amp; working together)</a:t>
            </a:r>
            <a:endParaRPr sz="4931">
              <a:latin typeface="Arial"/>
              <a:ea typeface="Arial"/>
              <a:cs typeface="Arial"/>
              <a:sym typeface="Arial"/>
            </a:endParaRPr>
          </a:p>
          <a:p>
            <a:pPr indent="0" lvl="0" marL="0" rtl="0" algn="l">
              <a:lnSpc>
                <a:spcPct val="100000"/>
              </a:lnSpc>
              <a:spcBef>
                <a:spcPts val="0"/>
              </a:spcBef>
              <a:spcAft>
                <a:spcPts val="0"/>
              </a:spcAft>
              <a:buNone/>
            </a:pPr>
            <a:r>
              <a:t/>
            </a:r>
            <a:endParaRPr sz="1100">
              <a:latin typeface="Arial"/>
              <a:ea typeface="Arial"/>
              <a:cs typeface="Arial"/>
              <a:sym typeface="Arial"/>
            </a:endParaRPr>
          </a:p>
          <a:p>
            <a:pPr indent="0" lvl="0" marL="457200" rtl="0" algn="l">
              <a:lnSpc>
                <a:spcPct val="100000"/>
              </a:lnSpc>
              <a:spcBef>
                <a:spcPts val="0"/>
              </a:spcBef>
              <a:spcAft>
                <a:spcPts val="0"/>
              </a:spcAft>
              <a:buNone/>
            </a:pPr>
            <a:r>
              <a:t/>
            </a:r>
            <a:endParaRPr sz="1358">
              <a:latin typeface="Arial"/>
              <a:ea typeface="Arial"/>
              <a:cs typeface="Arial"/>
              <a:sym typeface="Arial"/>
            </a:endParaRPr>
          </a:p>
          <a:p>
            <a:pPr indent="0" lvl="0" marL="0" rtl="0" algn="l">
              <a:lnSpc>
                <a:spcPct val="100000"/>
              </a:lnSpc>
              <a:spcBef>
                <a:spcPts val="0"/>
              </a:spcBef>
              <a:spcAft>
                <a:spcPts val="0"/>
              </a:spcAft>
              <a:buNone/>
            </a:pPr>
            <a:r>
              <a:t/>
            </a:r>
            <a:endParaRPr sz="2000">
              <a:latin typeface="Arial"/>
              <a:ea typeface="Arial"/>
              <a:cs typeface="Arial"/>
              <a:sym typeface="Arial"/>
            </a:endParaRPr>
          </a:p>
          <a:p>
            <a:pPr indent="0" lvl="0" marL="0" rtl="0" algn="l">
              <a:lnSpc>
                <a:spcPct val="100000"/>
              </a:lnSpc>
              <a:spcBef>
                <a:spcPts val="0"/>
              </a:spcBef>
              <a:spcAft>
                <a:spcPts val="0"/>
              </a:spcAft>
              <a:buClr>
                <a:schemeClr val="dk2"/>
              </a:buClr>
              <a:buSzPct val="55000"/>
              <a:buFont typeface="Arial"/>
              <a:buNone/>
            </a:pPr>
            <a:r>
              <a:t/>
            </a:r>
            <a:endParaRPr sz="200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311700" y="217450"/>
            <a:ext cx="8520600" cy="706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Your Healthy You [Hand Hygiene]</a:t>
            </a:r>
            <a:endParaRPr/>
          </a:p>
        </p:txBody>
      </p:sp>
      <p:sp>
        <p:nvSpPr>
          <p:cNvPr id="92" name="Google Shape;92;p17"/>
          <p:cNvSpPr txBox="1"/>
          <p:nvPr>
            <p:ph idx="1" type="body"/>
          </p:nvPr>
        </p:nvSpPr>
        <p:spPr>
          <a:xfrm>
            <a:off x="126625" y="1072650"/>
            <a:ext cx="5664600" cy="4033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highlight>
                  <a:schemeClr val="lt1"/>
                </a:highlight>
                <a:latin typeface="Arial"/>
                <a:ea typeface="Arial"/>
                <a:cs typeface="Arial"/>
                <a:sym typeface="Arial"/>
              </a:rPr>
              <a:t>Sharing germs can make our friends sick.</a:t>
            </a:r>
            <a:endParaRPr sz="2000">
              <a:highlight>
                <a:schemeClr val="lt1"/>
              </a:highlight>
              <a:latin typeface="Arial"/>
              <a:ea typeface="Arial"/>
              <a:cs typeface="Arial"/>
              <a:sym typeface="Arial"/>
            </a:endParaRPr>
          </a:p>
          <a:p>
            <a:pPr indent="0" lvl="0" marL="0" rtl="0" algn="l">
              <a:lnSpc>
                <a:spcPct val="100000"/>
              </a:lnSpc>
              <a:spcBef>
                <a:spcPts val="0"/>
              </a:spcBef>
              <a:spcAft>
                <a:spcPts val="0"/>
              </a:spcAft>
              <a:buNone/>
            </a:pPr>
            <a:r>
              <a:t/>
            </a:r>
            <a:endParaRPr sz="2000">
              <a:highlight>
                <a:schemeClr val="lt1"/>
              </a:highlight>
              <a:latin typeface="Arial"/>
              <a:ea typeface="Arial"/>
              <a:cs typeface="Arial"/>
              <a:sym typeface="Arial"/>
            </a:endParaRPr>
          </a:p>
          <a:p>
            <a:pPr indent="0" lvl="0" marL="0" rtl="0" algn="l">
              <a:lnSpc>
                <a:spcPct val="100000"/>
              </a:lnSpc>
              <a:spcBef>
                <a:spcPts val="0"/>
              </a:spcBef>
              <a:spcAft>
                <a:spcPts val="0"/>
              </a:spcAft>
              <a:buNone/>
            </a:pPr>
            <a:r>
              <a:rPr lang="en" sz="2000">
                <a:latin typeface="Arial"/>
                <a:ea typeface="Arial"/>
                <a:cs typeface="Arial"/>
                <a:sym typeface="Arial"/>
              </a:rPr>
              <a:t>Cough or </a:t>
            </a:r>
            <a:r>
              <a:rPr lang="en" sz="2000">
                <a:latin typeface="Arial"/>
                <a:ea typeface="Arial"/>
                <a:cs typeface="Arial"/>
                <a:sym typeface="Arial"/>
              </a:rPr>
              <a:t>sneeze in</a:t>
            </a:r>
            <a:r>
              <a:rPr lang="en" sz="2000">
                <a:latin typeface="Arial"/>
                <a:ea typeface="Arial"/>
                <a:cs typeface="Arial"/>
                <a:sym typeface="Arial"/>
              </a:rPr>
              <a:t> your elbow.</a:t>
            </a:r>
            <a:endParaRPr sz="2000">
              <a:latin typeface="Arial"/>
              <a:ea typeface="Arial"/>
              <a:cs typeface="Arial"/>
              <a:sym typeface="Arial"/>
            </a:endParaRPr>
          </a:p>
          <a:p>
            <a:pPr indent="0" lvl="0" marL="0" rtl="0" algn="l">
              <a:lnSpc>
                <a:spcPct val="100000"/>
              </a:lnSpc>
              <a:spcBef>
                <a:spcPts val="0"/>
              </a:spcBef>
              <a:spcAft>
                <a:spcPts val="0"/>
              </a:spcAft>
              <a:buNone/>
            </a:pPr>
            <a:r>
              <a:t/>
            </a:r>
            <a:endParaRPr sz="2000">
              <a:latin typeface="Arial"/>
              <a:ea typeface="Arial"/>
              <a:cs typeface="Arial"/>
              <a:sym typeface="Arial"/>
            </a:endParaRPr>
          </a:p>
          <a:p>
            <a:pPr indent="0" lvl="0" marL="0" rtl="0" algn="l">
              <a:lnSpc>
                <a:spcPct val="100000"/>
              </a:lnSpc>
              <a:spcBef>
                <a:spcPts val="0"/>
              </a:spcBef>
              <a:spcAft>
                <a:spcPts val="0"/>
              </a:spcAft>
              <a:buNone/>
            </a:pPr>
            <a:r>
              <a:rPr b="1" lang="en" sz="2000">
                <a:latin typeface="Arial"/>
                <a:ea typeface="Arial"/>
                <a:cs typeface="Arial"/>
                <a:sym typeface="Arial"/>
              </a:rPr>
              <a:t>Wash your hands:</a:t>
            </a:r>
            <a:endParaRPr b="1" sz="2000">
              <a:latin typeface="Arial"/>
              <a:ea typeface="Arial"/>
              <a:cs typeface="Arial"/>
              <a:sym typeface="Arial"/>
            </a:endParaRPr>
          </a:p>
          <a:p>
            <a:pPr indent="-355600" lvl="0" marL="457200" rtl="0" algn="l">
              <a:lnSpc>
                <a:spcPct val="100000"/>
              </a:lnSpc>
              <a:spcBef>
                <a:spcPts val="1200"/>
              </a:spcBef>
              <a:spcAft>
                <a:spcPts val="0"/>
              </a:spcAft>
              <a:buSzPts val="2000"/>
              <a:buFont typeface="Arial"/>
              <a:buChar char="➢"/>
            </a:pPr>
            <a:r>
              <a:rPr lang="en" sz="2000">
                <a:latin typeface="Arial"/>
                <a:ea typeface="Arial"/>
                <a:cs typeface="Arial"/>
                <a:sym typeface="Arial"/>
              </a:rPr>
              <a:t>After you </a:t>
            </a:r>
            <a:r>
              <a:rPr lang="en" sz="2000">
                <a:latin typeface="Arial"/>
                <a:ea typeface="Arial"/>
                <a:cs typeface="Arial"/>
                <a:sym typeface="Arial"/>
              </a:rPr>
              <a:t>cough</a:t>
            </a:r>
            <a:r>
              <a:rPr lang="en" sz="2000">
                <a:latin typeface="Arial"/>
                <a:ea typeface="Arial"/>
                <a:cs typeface="Arial"/>
                <a:sym typeface="Arial"/>
              </a:rPr>
              <a:t> or sneeze</a:t>
            </a:r>
            <a:endParaRPr sz="2000">
              <a:latin typeface="Arial"/>
              <a:ea typeface="Arial"/>
              <a:cs typeface="Arial"/>
              <a:sym typeface="Arial"/>
            </a:endParaRPr>
          </a:p>
          <a:p>
            <a:pPr indent="-355600" lvl="0" marL="457200" rtl="0" algn="l">
              <a:lnSpc>
                <a:spcPct val="100000"/>
              </a:lnSpc>
              <a:spcBef>
                <a:spcPts val="0"/>
              </a:spcBef>
              <a:spcAft>
                <a:spcPts val="0"/>
              </a:spcAft>
              <a:buSzPts val="2000"/>
              <a:buFont typeface="Arial"/>
              <a:buChar char="➢"/>
            </a:pPr>
            <a:r>
              <a:rPr lang="en" sz="2000">
                <a:latin typeface="Arial"/>
                <a:ea typeface="Arial"/>
                <a:cs typeface="Arial"/>
                <a:sym typeface="Arial"/>
              </a:rPr>
              <a:t>After blowing your nose in a tissue</a:t>
            </a:r>
            <a:endParaRPr sz="2000">
              <a:latin typeface="Arial"/>
              <a:ea typeface="Arial"/>
              <a:cs typeface="Arial"/>
              <a:sym typeface="Arial"/>
            </a:endParaRPr>
          </a:p>
          <a:p>
            <a:pPr indent="-355600" lvl="0" marL="457200" rtl="0" algn="l">
              <a:lnSpc>
                <a:spcPct val="100000"/>
              </a:lnSpc>
              <a:spcBef>
                <a:spcPts val="0"/>
              </a:spcBef>
              <a:spcAft>
                <a:spcPts val="0"/>
              </a:spcAft>
              <a:buSzPts val="2000"/>
              <a:buFont typeface="Arial"/>
              <a:buChar char="➢"/>
            </a:pPr>
            <a:r>
              <a:rPr lang="en" sz="2000">
                <a:latin typeface="Arial"/>
                <a:ea typeface="Arial"/>
                <a:cs typeface="Arial"/>
                <a:sym typeface="Arial"/>
              </a:rPr>
              <a:t>Before you eat</a:t>
            </a:r>
            <a:endParaRPr sz="2000">
              <a:latin typeface="Arial"/>
              <a:ea typeface="Arial"/>
              <a:cs typeface="Arial"/>
              <a:sym typeface="Arial"/>
            </a:endParaRPr>
          </a:p>
          <a:p>
            <a:pPr indent="-355600" lvl="0" marL="457200" rtl="0" algn="l">
              <a:lnSpc>
                <a:spcPct val="100000"/>
              </a:lnSpc>
              <a:spcBef>
                <a:spcPts val="0"/>
              </a:spcBef>
              <a:spcAft>
                <a:spcPts val="0"/>
              </a:spcAft>
              <a:buSzPts val="2000"/>
              <a:buFont typeface="Arial"/>
              <a:buChar char="➢"/>
            </a:pPr>
            <a:r>
              <a:rPr lang="en" sz="2000">
                <a:latin typeface="Arial"/>
                <a:ea typeface="Arial"/>
                <a:cs typeface="Arial"/>
                <a:sym typeface="Arial"/>
              </a:rPr>
              <a:t>Before and </a:t>
            </a:r>
            <a:r>
              <a:rPr lang="en" sz="2000">
                <a:latin typeface="Arial"/>
                <a:ea typeface="Arial"/>
                <a:cs typeface="Arial"/>
                <a:sym typeface="Arial"/>
              </a:rPr>
              <a:t>after</a:t>
            </a:r>
            <a:r>
              <a:rPr lang="en" sz="2000">
                <a:latin typeface="Arial"/>
                <a:ea typeface="Arial"/>
                <a:cs typeface="Arial"/>
                <a:sym typeface="Arial"/>
              </a:rPr>
              <a:t> using the bathroom</a:t>
            </a:r>
            <a:endParaRPr sz="2000">
              <a:latin typeface="Arial"/>
              <a:ea typeface="Arial"/>
              <a:cs typeface="Arial"/>
              <a:sym typeface="Arial"/>
            </a:endParaRPr>
          </a:p>
          <a:p>
            <a:pPr indent="-355600" lvl="0" marL="457200" rtl="0" algn="l">
              <a:lnSpc>
                <a:spcPct val="100000"/>
              </a:lnSpc>
              <a:spcBef>
                <a:spcPts val="0"/>
              </a:spcBef>
              <a:spcAft>
                <a:spcPts val="0"/>
              </a:spcAft>
              <a:buSzPts val="2000"/>
              <a:buFont typeface="Arial"/>
              <a:buChar char="➢"/>
            </a:pPr>
            <a:r>
              <a:rPr lang="en" sz="2000">
                <a:latin typeface="Arial"/>
                <a:ea typeface="Arial"/>
                <a:cs typeface="Arial"/>
                <a:sym typeface="Arial"/>
              </a:rPr>
              <a:t>When they are dirty</a:t>
            </a:r>
            <a:endParaRPr sz="2000">
              <a:latin typeface="Arial"/>
              <a:ea typeface="Arial"/>
              <a:cs typeface="Arial"/>
              <a:sym typeface="Arial"/>
            </a:endParaRPr>
          </a:p>
          <a:p>
            <a:pPr indent="0" lvl="0" marL="0" rtl="0" algn="l">
              <a:spcBef>
                <a:spcPts val="1200"/>
              </a:spcBef>
              <a:spcAft>
                <a:spcPts val="1200"/>
              </a:spcAft>
              <a:buNone/>
            </a:pPr>
            <a:r>
              <a:rPr lang="en" sz="2000">
                <a:latin typeface="Arial"/>
                <a:ea typeface="Arial"/>
                <a:cs typeface="Arial"/>
                <a:sym typeface="Arial"/>
              </a:rPr>
              <a:t>Don’t forget about using hand sanitizer!</a:t>
            </a:r>
            <a:endParaRPr sz="2000">
              <a:latin typeface="Arial"/>
              <a:ea typeface="Arial"/>
              <a:cs typeface="Arial"/>
              <a:sym typeface="Arial"/>
            </a:endParaRPr>
          </a:p>
        </p:txBody>
      </p:sp>
      <p:pic>
        <p:nvPicPr>
          <p:cNvPr id="93" name="Google Shape;93;p17"/>
          <p:cNvPicPr preferRelativeResize="0"/>
          <p:nvPr/>
        </p:nvPicPr>
        <p:blipFill>
          <a:blip r:embed="rId3">
            <a:alphaModFix/>
          </a:blip>
          <a:stretch>
            <a:fillRect/>
          </a:stretch>
        </p:blipFill>
        <p:spPr>
          <a:xfrm>
            <a:off x="5293625" y="1171800"/>
            <a:ext cx="3792725" cy="3669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type="title"/>
          </p:nvPr>
        </p:nvSpPr>
        <p:spPr>
          <a:xfrm>
            <a:off x="311700" y="229850"/>
            <a:ext cx="8520600" cy="68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Your Healthy You [Nutrition]</a:t>
            </a:r>
            <a:endParaRPr/>
          </a:p>
        </p:txBody>
      </p:sp>
      <p:sp>
        <p:nvSpPr>
          <p:cNvPr id="99" name="Google Shape;99;p18"/>
          <p:cNvSpPr txBox="1"/>
          <p:nvPr>
            <p:ph idx="1" type="body"/>
          </p:nvPr>
        </p:nvSpPr>
        <p:spPr>
          <a:xfrm>
            <a:off x="4798325" y="229850"/>
            <a:ext cx="3944700" cy="47718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2000"/>
              <a:t>What are the five (5) main food groups?</a:t>
            </a:r>
            <a:endParaRPr b="1" sz="2000"/>
          </a:p>
          <a:p>
            <a:pPr indent="0" lvl="0" marL="0" rtl="0" algn="l">
              <a:spcBef>
                <a:spcPts val="1200"/>
              </a:spcBef>
              <a:spcAft>
                <a:spcPts val="0"/>
              </a:spcAft>
              <a:buNone/>
            </a:pPr>
            <a:r>
              <a:rPr lang="en" sz="2000"/>
              <a:t>What vegetables do you choose to help you stay healthy?</a:t>
            </a:r>
            <a:endParaRPr sz="2000"/>
          </a:p>
          <a:p>
            <a:pPr indent="0" lvl="0" marL="0" rtl="0" algn="l">
              <a:spcBef>
                <a:spcPts val="1200"/>
              </a:spcBef>
              <a:spcAft>
                <a:spcPts val="0"/>
              </a:spcAft>
              <a:buClr>
                <a:schemeClr val="dk2"/>
              </a:buClr>
              <a:buSzPts val="1100"/>
              <a:buFont typeface="Arial"/>
              <a:buNone/>
            </a:pPr>
            <a:r>
              <a:rPr lang="en" sz="2000"/>
              <a:t>What fruits do you choose to help you stay healthy?</a:t>
            </a:r>
            <a:endParaRPr sz="2000"/>
          </a:p>
          <a:p>
            <a:pPr indent="0" lvl="0" marL="0" rtl="0" algn="l">
              <a:spcBef>
                <a:spcPts val="1200"/>
              </a:spcBef>
              <a:spcAft>
                <a:spcPts val="0"/>
              </a:spcAft>
              <a:buNone/>
            </a:pPr>
            <a:r>
              <a:rPr lang="en" sz="2000"/>
              <a:t>What is a protein?</a:t>
            </a:r>
            <a:r>
              <a:rPr lang="en" sz="2000"/>
              <a:t> </a:t>
            </a:r>
            <a:endParaRPr sz="2000"/>
          </a:p>
          <a:p>
            <a:pPr indent="0" lvl="0" marL="0" rtl="0" algn="l">
              <a:spcBef>
                <a:spcPts val="1200"/>
              </a:spcBef>
              <a:spcAft>
                <a:spcPts val="0"/>
              </a:spcAft>
              <a:buNone/>
            </a:pPr>
            <a:r>
              <a:rPr lang="en" sz="2000"/>
              <a:t>What grains do you choose to help you stay healthy?</a:t>
            </a:r>
            <a:endParaRPr sz="2000"/>
          </a:p>
          <a:p>
            <a:pPr indent="0" lvl="0" marL="0" rtl="0" algn="l">
              <a:spcBef>
                <a:spcPts val="1200"/>
              </a:spcBef>
              <a:spcAft>
                <a:spcPts val="1200"/>
              </a:spcAft>
              <a:buNone/>
            </a:pPr>
            <a:r>
              <a:rPr lang="en" sz="2000"/>
              <a:t>What do you think a healthy dairy choice would be? </a:t>
            </a:r>
            <a:endParaRPr sz="2000"/>
          </a:p>
        </p:txBody>
      </p:sp>
      <p:pic>
        <p:nvPicPr>
          <p:cNvPr descr="File:2524 MyPlate.jpg - Wikimedia Commons" id="100" name="Google Shape;100;p18"/>
          <p:cNvPicPr preferRelativeResize="0"/>
          <p:nvPr/>
        </p:nvPicPr>
        <p:blipFill>
          <a:blip r:embed="rId3">
            <a:alphaModFix/>
          </a:blip>
          <a:stretch>
            <a:fillRect/>
          </a:stretch>
        </p:blipFill>
        <p:spPr>
          <a:xfrm>
            <a:off x="0" y="1258493"/>
            <a:ext cx="4798324" cy="382723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311700" y="233800"/>
            <a:ext cx="8520600" cy="680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Your Healthy You [Health Promotion - Exercise]</a:t>
            </a:r>
            <a:endParaRPr sz="3200"/>
          </a:p>
        </p:txBody>
      </p:sp>
      <p:sp>
        <p:nvSpPr>
          <p:cNvPr id="106" name="Google Shape;106;p19"/>
          <p:cNvSpPr txBox="1"/>
          <p:nvPr>
            <p:ph idx="1" type="body"/>
          </p:nvPr>
        </p:nvSpPr>
        <p:spPr>
          <a:xfrm>
            <a:off x="217800" y="1332925"/>
            <a:ext cx="4259700" cy="36180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sz="2100">
                <a:solidFill>
                  <a:srgbClr val="000000"/>
                </a:solidFill>
                <a:highlight>
                  <a:srgbClr val="FFFFFF"/>
                </a:highlight>
                <a:latin typeface="Arial"/>
                <a:ea typeface="Arial"/>
                <a:cs typeface="Arial"/>
                <a:sym typeface="Arial"/>
              </a:rPr>
              <a:t>Exercise is good for your heart and mind.</a:t>
            </a:r>
            <a:endParaRPr sz="2100">
              <a:solidFill>
                <a:srgbClr val="000000"/>
              </a:solidFill>
              <a:highlight>
                <a:srgbClr val="FFFFFF"/>
              </a:highlight>
              <a:latin typeface="Arial"/>
              <a:ea typeface="Arial"/>
              <a:cs typeface="Arial"/>
              <a:sym typeface="Arial"/>
            </a:endParaRPr>
          </a:p>
          <a:p>
            <a:pPr indent="0" lvl="0" marL="0" rtl="0" algn="l">
              <a:lnSpc>
                <a:spcPct val="115000"/>
              </a:lnSpc>
              <a:spcBef>
                <a:spcPts val="1200"/>
              </a:spcBef>
              <a:spcAft>
                <a:spcPts val="0"/>
              </a:spcAft>
              <a:buNone/>
            </a:pPr>
            <a:r>
              <a:rPr lang="en" sz="2100">
                <a:solidFill>
                  <a:srgbClr val="000000"/>
                </a:solidFill>
                <a:highlight>
                  <a:srgbClr val="FFFFFF"/>
                </a:highlight>
                <a:latin typeface="Arial"/>
                <a:ea typeface="Arial"/>
                <a:cs typeface="Arial"/>
                <a:sym typeface="Arial"/>
              </a:rPr>
              <a:t>Exercise can put you in a better mood.</a:t>
            </a:r>
            <a:endParaRPr sz="2100">
              <a:solidFill>
                <a:srgbClr val="000000"/>
              </a:solidFill>
              <a:highlight>
                <a:srgbClr val="FFFFFF"/>
              </a:highlight>
              <a:latin typeface="Arial"/>
              <a:ea typeface="Arial"/>
              <a:cs typeface="Arial"/>
              <a:sym typeface="Arial"/>
            </a:endParaRPr>
          </a:p>
          <a:p>
            <a:pPr indent="0" lvl="0" marL="0" rtl="0" algn="l">
              <a:lnSpc>
                <a:spcPct val="115000"/>
              </a:lnSpc>
              <a:spcBef>
                <a:spcPts val="1200"/>
              </a:spcBef>
              <a:spcAft>
                <a:spcPts val="0"/>
              </a:spcAft>
              <a:buNone/>
            </a:pPr>
            <a:r>
              <a:rPr lang="en" sz="2100">
                <a:solidFill>
                  <a:srgbClr val="000000"/>
                </a:solidFill>
                <a:highlight>
                  <a:srgbClr val="FFFFFF"/>
                </a:highlight>
                <a:latin typeface="Arial"/>
                <a:ea typeface="Arial"/>
                <a:cs typeface="Arial"/>
                <a:sym typeface="Arial"/>
              </a:rPr>
              <a:t>Exercise helps you stay or reach a healthy body weight.</a:t>
            </a:r>
            <a:endParaRPr sz="2100">
              <a:solidFill>
                <a:srgbClr val="000000"/>
              </a:solidFill>
              <a:highlight>
                <a:srgbClr val="FFFFFF"/>
              </a:highlight>
              <a:latin typeface="Arial"/>
              <a:ea typeface="Arial"/>
              <a:cs typeface="Arial"/>
              <a:sym typeface="Arial"/>
            </a:endParaRPr>
          </a:p>
          <a:p>
            <a:pPr indent="0" lvl="0" marL="0" rtl="0" algn="l">
              <a:lnSpc>
                <a:spcPct val="115000"/>
              </a:lnSpc>
              <a:spcBef>
                <a:spcPts val="1200"/>
              </a:spcBef>
              <a:spcAft>
                <a:spcPts val="1200"/>
              </a:spcAft>
              <a:buNone/>
            </a:pPr>
            <a:r>
              <a:rPr lang="en" sz="2100">
                <a:solidFill>
                  <a:srgbClr val="000000"/>
                </a:solidFill>
                <a:highlight>
                  <a:srgbClr val="FFFFFF"/>
                </a:highlight>
                <a:latin typeface="Arial"/>
                <a:ea typeface="Arial"/>
                <a:cs typeface="Arial"/>
                <a:sym typeface="Arial"/>
              </a:rPr>
              <a:t>What exercises do you like to do?</a:t>
            </a:r>
            <a:endParaRPr sz="2100">
              <a:solidFill>
                <a:srgbClr val="000000"/>
              </a:solidFill>
              <a:highlight>
                <a:srgbClr val="FFFFFF"/>
              </a:highlight>
              <a:latin typeface="Arial"/>
              <a:ea typeface="Arial"/>
              <a:cs typeface="Arial"/>
              <a:sym typeface="Arial"/>
            </a:endParaRPr>
          </a:p>
        </p:txBody>
      </p:sp>
      <p:pic>
        <p:nvPicPr>
          <p:cNvPr descr="Scott children get active with running contest &gt; Scott Air Force ..." id="107" name="Google Shape;107;p19"/>
          <p:cNvPicPr preferRelativeResize="0"/>
          <p:nvPr/>
        </p:nvPicPr>
        <p:blipFill>
          <a:blip r:embed="rId3">
            <a:alphaModFix/>
          </a:blip>
          <a:stretch>
            <a:fillRect/>
          </a:stretch>
        </p:blipFill>
        <p:spPr>
          <a:xfrm>
            <a:off x="4683550" y="1332925"/>
            <a:ext cx="4392002" cy="3023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type="title"/>
          </p:nvPr>
        </p:nvSpPr>
        <p:spPr>
          <a:xfrm>
            <a:off x="311700" y="229850"/>
            <a:ext cx="8520600" cy="66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Your Healthy You [Regulate Emotions]</a:t>
            </a:r>
            <a:endParaRPr/>
          </a:p>
        </p:txBody>
      </p:sp>
      <p:sp>
        <p:nvSpPr>
          <p:cNvPr id="113" name="Google Shape;113;p20"/>
          <p:cNvSpPr txBox="1"/>
          <p:nvPr>
            <p:ph idx="1" type="body"/>
          </p:nvPr>
        </p:nvSpPr>
        <p:spPr>
          <a:xfrm>
            <a:off x="5046075" y="1242325"/>
            <a:ext cx="3929400" cy="384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440"/>
              <a:buNone/>
            </a:pPr>
            <a:r>
              <a:rPr lang="en" sz="2140">
                <a:latin typeface="Arial"/>
                <a:ea typeface="Arial"/>
                <a:cs typeface="Arial"/>
                <a:sym typeface="Arial"/>
              </a:rPr>
              <a:t>What are the different emotional zones and colors?</a:t>
            </a:r>
            <a:endParaRPr sz="2140">
              <a:latin typeface="Arial"/>
              <a:ea typeface="Arial"/>
              <a:cs typeface="Arial"/>
              <a:sym typeface="Arial"/>
            </a:endParaRPr>
          </a:p>
          <a:p>
            <a:pPr indent="0" lvl="0" marL="0" rtl="0" algn="l">
              <a:spcBef>
                <a:spcPts val="1200"/>
              </a:spcBef>
              <a:spcAft>
                <a:spcPts val="0"/>
              </a:spcAft>
              <a:buSzPts val="440"/>
              <a:buNone/>
            </a:pPr>
            <a:r>
              <a:rPr lang="en" sz="2140">
                <a:latin typeface="Arial"/>
                <a:ea typeface="Arial"/>
                <a:cs typeface="Arial"/>
                <a:sym typeface="Arial"/>
              </a:rPr>
              <a:t>What are the different types of emotions that match the colors?</a:t>
            </a:r>
            <a:endParaRPr sz="2140">
              <a:latin typeface="Arial"/>
              <a:ea typeface="Arial"/>
              <a:cs typeface="Arial"/>
              <a:sym typeface="Arial"/>
            </a:endParaRPr>
          </a:p>
          <a:p>
            <a:pPr indent="0" lvl="0" marL="0" rtl="0" algn="l">
              <a:spcBef>
                <a:spcPts val="1200"/>
              </a:spcBef>
              <a:spcAft>
                <a:spcPts val="0"/>
              </a:spcAft>
              <a:buSzPts val="440"/>
              <a:buNone/>
            </a:pPr>
            <a:r>
              <a:rPr lang="en" sz="2140">
                <a:latin typeface="Arial"/>
                <a:ea typeface="Arial"/>
                <a:cs typeface="Arial"/>
                <a:sym typeface="Arial"/>
              </a:rPr>
              <a:t>Name an activity that could be done in each zone that matches a feeling?</a:t>
            </a:r>
            <a:endParaRPr sz="2140">
              <a:latin typeface="Arial"/>
              <a:ea typeface="Arial"/>
              <a:cs typeface="Arial"/>
              <a:sym typeface="Arial"/>
            </a:endParaRPr>
          </a:p>
          <a:p>
            <a:pPr indent="0" lvl="0" marL="0" rtl="0" algn="l">
              <a:spcBef>
                <a:spcPts val="1200"/>
              </a:spcBef>
              <a:spcAft>
                <a:spcPts val="0"/>
              </a:spcAft>
              <a:buSzPts val="440"/>
              <a:buNone/>
            </a:pPr>
            <a:r>
              <a:t/>
            </a:r>
            <a:endParaRPr sz="820"/>
          </a:p>
          <a:p>
            <a:pPr indent="0" lvl="0" marL="0" rtl="0" algn="l">
              <a:spcBef>
                <a:spcPts val="1200"/>
              </a:spcBef>
              <a:spcAft>
                <a:spcPts val="0"/>
              </a:spcAft>
              <a:buSzPts val="440"/>
              <a:buNone/>
            </a:pPr>
            <a:r>
              <a:t/>
            </a:r>
            <a:endParaRPr sz="820"/>
          </a:p>
          <a:p>
            <a:pPr indent="0" lvl="0" marL="0" rtl="0" algn="l">
              <a:spcBef>
                <a:spcPts val="1200"/>
              </a:spcBef>
              <a:spcAft>
                <a:spcPts val="1200"/>
              </a:spcAft>
              <a:buSzPts val="440"/>
              <a:buNone/>
            </a:pPr>
            <a:r>
              <a:t/>
            </a:r>
            <a:endParaRPr sz="720"/>
          </a:p>
        </p:txBody>
      </p:sp>
      <p:pic>
        <p:nvPicPr>
          <p:cNvPr id="114" name="Google Shape;114;p20"/>
          <p:cNvPicPr preferRelativeResize="0"/>
          <p:nvPr/>
        </p:nvPicPr>
        <p:blipFill>
          <a:blip r:embed="rId3">
            <a:alphaModFix/>
          </a:blip>
          <a:stretch>
            <a:fillRect/>
          </a:stretch>
        </p:blipFill>
        <p:spPr>
          <a:xfrm>
            <a:off x="311701" y="1301200"/>
            <a:ext cx="4551745" cy="34163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1"/>
          <p:cNvSpPr txBox="1"/>
          <p:nvPr>
            <p:ph type="title"/>
          </p:nvPr>
        </p:nvSpPr>
        <p:spPr>
          <a:xfrm>
            <a:off x="311700" y="233800"/>
            <a:ext cx="8520600" cy="680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How Nurses Help [Overview of the Profession]</a:t>
            </a:r>
            <a:endParaRPr/>
          </a:p>
        </p:txBody>
      </p:sp>
      <p:sp>
        <p:nvSpPr>
          <p:cNvPr id="120" name="Google Shape;120;p21"/>
          <p:cNvSpPr txBox="1"/>
          <p:nvPr>
            <p:ph idx="1" type="body"/>
          </p:nvPr>
        </p:nvSpPr>
        <p:spPr>
          <a:xfrm>
            <a:off x="-25" y="1015400"/>
            <a:ext cx="9144000" cy="4027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2200">
                <a:solidFill>
                  <a:srgbClr val="000000"/>
                </a:solidFill>
                <a:latin typeface="Arial"/>
                <a:ea typeface="Arial"/>
                <a:cs typeface="Arial"/>
                <a:sym typeface="Arial"/>
              </a:rPr>
              <a:t> Nursing: an educated and noble profession dedicated to helping people</a:t>
            </a:r>
            <a:endParaRPr sz="2200">
              <a:solidFill>
                <a:srgbClr val="000000"/>
              </a:solidFill>
              <a:latin typeface="Arial"/>
              <a:ea typeface="Arial"/>
              <a:cs typeface="Arial"/>
              <a:sym typeface="Arial"/>
            </a:endParaRPr>
          </a:p>
          <a:p>
            <a:pPr indent="0" lvl="0" marL="914400" rtl="0" algn="l">
              <a:lnSpc>
                <a:spcPct val="100000"/>
              </a:lnSpc>
              <a:spcBef>
                <a:spcPts val="0"/>
              </a:spcBef>
              <a:spcAft>
                <a:spcPts val="0"/>
              </a:spcAft>
              <a:buNone/>
            </a:pPr>
            <a:r>
              <a:t/>
            </a:r>
            <a:endParaRPr sz="1600">
              <a:solidFill>
                <a:srgbClr val="000000"/>
              </a:solidFill>
            </a:endParaRPr>
          </a:p>
          <a:p>
            <a:pPr indent="0" lvl="0" marL="914400" rtl="0" algn="l">
              <a:lnSpc>
                <a:spcPct val="100000"/>
              </a:lnSpc>
              <a:spcBef>
                <a:spcPts val="0"/>
              </a:spcBef>
              <a:spcAft>
                <a:spcPts val="0"/>
              </a:spcAft>
              <a:buNone/>
            </a:pPr>
            <a:r>
              <a:rPr lang="en" sz="1600">
                <a:solidFill>
                  <a:srgbClr val="000000"/>
                </a:solidFill>
              </a:rPr>
              <a:t> </a:t>
            </a:r>
            <a:endParaRPr sz="2300">
              <a:solidFill>
                <a:srgbClr val="000000"/>
              </a:solidFill>
            </a:endParaRPr>
          </a:p>
        </p:txBody>
      </p:sp>
      <p:pic>
        <p:nvPicPr>
          <p:cNvPr id="121" name="Google Shape;121;p21"/>
          <p:cNvPicPr preferRelativeResize="0"/>
          <p:nvPr/>
        </p:nvPicPr>
        <p:blipFill>
          <a:blip r:embed="rId3">
            <a:alphaModFix/>
          </a:blip>
          <a:stretch>
            <a:fillRect/>
          </a:stretch>
        </p:blipFill>
        <p:spPr>
          <a:xfrm>
            <a:off x="584475" y="1534575"/>
            <a:ext cx="3864459" cy="3508699"/>
          </a:xfrm>
          <a:prstGeom prst="rect">
            <a:avLst/>
          </a:prstGeom>
          <a:noFill/>
          <a:ln>
            <a:noFill/>
          </a:ln>
        </p:spPr>
      </p:pic>
      <p:pic>
        <p:nvPicPr>
          <p:cNvPr id="122" name="Google Shape;122;p21"/>
          <p:cNvPicPr preferRelativeResize="0"/>
          <p:nvPr/>
        </p:nvPicPr>
        <p:blipFill>
          <a:blip r:embed="rId4">
            <a:alphaModFix/>
          </a:blip>
          <a:stretch>
            <a:fillRect/>
          </a:stretch>
        </p:blipFill>
        <p:spPr>
          <a:xfrm>
            <a:off x="5396950" y="1534575"/>
            <a:ext cx="3508700" cy="3508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311700" y="233800"/>
            <a:ext cx="8520600" cy="680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How Nurses Help [Overview of the Equipment]</a:t>
            </a:r>
            <a:endParaRPr/>
          </a:p>
        </p:txBody>
      </p:sp>
      <p:sp>
        <p:nvSpPr>
          <p:cNvPr id="128" name="Google Shape;128;p22"/>
          <p:cNvSpPr txBox="1"/>
          <p:nvPr>
            <p:ph idx="1" type="body"/>
          </p:nvPr>
        </p:nvSpPr>
        <p:spPr>
          <a:xfrm>
            <a:off x="311700" y="1234075"/>
            <a:ext cx="8692800" cy="3334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2000">
                <a:solidFill>
                  <a:srgbClr val="000000"/>
                </a:solidFill>
                <a:latin typeface="Arial"/>
                <a:ea typeface="Arial"/>
                <a:cs typeface="Arial"/>
                <a:sym typeface="Arial"/>
              </a:rPr>
              <a:t>							</a:t>
            </a:r>
            <a:r>
              <a:rPr b="1" lang="en" sz="2000">
                <a:solidFill>
                  <a:srgbClr val="000000"/>
                </a:solidFill>
                <a:latin typeface="Arial"/>
                <a:ea typeface="Arial"/>
                <a:cs typeface="Arial"/>
                <a:sym typeface="Arial"/>
              </a:rPr>
              <a:t>Tools used in the Profession</a:t>
            </a:r>
            <a:endParaRPr b="1" sz="2000">
              <a:solidFill>
                <a:srgbClr val="000000"/>
              </a:solidFill>
              <a:latin typeface="Arial"/>
              <a:ea typeface="Arial"/>
              <a:cs typeface="Arial"/>
              <a:sym typeface="Arial"/>
            </a:endParaRPr>
          </a:p>
          <a:p>
            <a:pPr indent="457200" lvl="0" marL="3200400" rtl="0" algn="l">
              <a:lnSpc>
                <a:spcPct val="100000"/>
              </a:lnSpc>
              <a:spcBef>
                <a:spcPts val="0"/>
              </a:spcBef>
              <a:spcAft>
                <a:spcPts val="0"/>
              </a:spcAft>
              <a:buNone/>
            </a:pPr>
            <a:r>
              <a:t/>
            </a:r>
            <a:endParaRPr sz="2000">
              <a:solidFill>
                <a:srgbClr val="000000"/>
              </a:solidFill>
              <a:latin typeface="Arial"/>
              <a:ea typeface="Arial"/>
              <a:cs typeface="Arial"/>
              <a:sym typeface="Arial"/>
            </a:endParaRPr>
          </a:p>
          <a:p>
            <a:pPr indent="0" lvl="0" marL="914400" rtl="0" algn="l">
              <a:lnSpc>
                <a:spcPct val="100000"/>
              </a:lnSpc>
              <a:spcBef>
                <a:spcPts val="0"/>
              </a:spcBef>
              <a:spcAft>
                <a:spcPts val="0"/>
              </a:spcAft>
              <a:buNone/>
            </a:pPr>
            <a:r>
              <a:t/>
            </a:r>
            <a:endParaRPr sz="1100">
              <a:solidFill>
                <a:schemeClr val="dk1"/>
              </a:solidFill>
            </a:endParaRPr>
          </a:p>
        </p:txBody>
      </p:sp>
      <p:pic>
        <p:nvPicPr>
          <p:cNvPr id="129" name="Google Shape;129;p22"/>
          <p:cNvPicPr preferRelativeResize="0"/>
          <p:nvPr/>
        </p:nvPicPr>
        <p:blipFill>
          <a:blip r:embed="rId3">
            <a:alphaModFix/>
          </a:blip>
          <a:stretch>
            <a:fillRect/>
          </a:stretch>
        </p:blipFill>
        <p:spPr>
          <a:xfrm>
            <a:off x="1577229" y="1377201"/>
            <a:ext cx="1633750" cy="2289125"/>
          </a:xfrm>
          <a:prstGeom prst="rect">
            <a:avLst/>
          </a:prstGeom>
          <a:noFill/>
          <a:ln>
            <a:noFill/>
          </a:ln>
        </p:spPr>
      </p:pic>
      <p:pic>
        <p:nvPicPr>
          <p:cNvPr id="130" name="Google Shape;130;p22"/>
          <p:cNvPicPr preferRelativeResize="0"/>
          <p:nvPr/>
        </p:nvPicPr>
        <p:blipFill rotWithShape="1">
          <a:blip r:embed="rId4">
            <a:alphaModFix/>
          </a:blip>
          <a:srcRect b="-40190" l="-125390" r="125390" t="40190"/>
          <a:stretch/>
        </p:blipFill>
        <p:spPr>
          <a:xfrm>
            <a:off x="235926" y="3403801"/>
            <a:ext cx="1593073" cy="1739700"/>
          </a:xfrm>
          <a:prstGeom prst="rect">
            <a:avLst/>
          </a:prstGeom>
          <a:noFill/>
          <a:ln>
            <a:noFill/>
          </a:ln>
        </p:spPr>
      </p:pic>
      <p:pic>
        <p:nvPicPr>
          <p:cNvPr id="131" name="Google Shape;131;p22"/>
          <p:cNvPicPr preferRelativeResize="0"/>
          <p:nvPr/>
        </p:nvPicPr>
        <p:blipFill>
          <a:blip r:embed="rId4">
            <a:alphaModFix/>
          </a:blip>
          <a:stretch>
            <a:fillRect/>
          </a:stretch>
        </p:blipFill>
        <p:spPr>
          <a:xfrm>
            <a:off x="86100" y="2891675"/>
            <a:ext cx="2062030" cy="2251825"/>
          </a:xfrm>
          <a:prstGeom prst="rect">
            <a:avLst/>
          </a:prstGeom>
          <a:noFill/>
          <a:ln>
            <a:noFill/>
          </a:ln>
        </p:spPr>
      </p:pic>
      <p:pic>
        <p:nvPicPr>
          <p:cNvPr id="132" name="Google Shape;132;p22"/>
          <p:cNvPicPr preferRelativeResize="0"/>
          <p:nvPr/>
        </p:nvPicPr>
        <p:blipFill>
          <a:blip r:embed="rId5">
            <a:alphaModFix/>
          </a:blip>
          <a:stretch>
            <a:fillRect/>
          </a:stretch>
        </p:blipFill>
        <p:spPr>
          <a:xfrm>
            <a:off x="3574227" y="1685152"/>
            <a:ext cx="1593075" cy="1493539"/>
          </a:xfrm>
          <a:prstGeom prst="rect">
            <a:avLst/>
          </a:prstGeom>
          <a:noFill/>
          <a:ln>
            <a:noFill/>
          </a:ln>
        </p:spPr>
      </p:pic>
      <p:pic>
        <p:nvPicPr>
          <p:cNvPr id="133" name="Google Shape;133;p22"/>
          <p:cNvPicPr preferRelativeResize="0"/>
          <p:nvPr/>
        </p:nvPicPr>
        <p:blipFill>
          <a:blip r:embed="rId6">
            <a:alphaModFix/>
          </a:blip>
          <a:stretch>
            <a:fillRect/>
          </a:stretch>
        </p:blipFill>
        <p:spPr>
          <a:xfrm>
            <a:off x="5770825" y="1926775"/>
            <a:ext cx="3006774" cy="3006774"/>
          </a:xfrm>
          <a:prstGeom prst="rect">
            <a:avLst/>
          </a:prstGeom>
          <a:noFill/>
          <a:ln>
            <a:noFill/>
          </a:ln>
        </p:spPr>
      </p:pic>
      <p:pic>
        <p:nvPicPr>
          <p:cNvPr id="134" name="Google Shape;134;p22"/>
          <p:cNvPicPr preferRelativeResize="0"/>
          <p:nvPr/>
        </p:nvPicPr>
        <p:blipFill>
          <a:blip r:embed="rId7">
            <a:alphaModFix/>
          </a:blip>
          <a:stretch>
            <a:fillRect/>
          </a:stretch>
        </p:blipFill>
        <p:spPr>
          <a:xfrm>
            <a:off x="3210963" y="3257325"/>
            <a:ext cx="2319600" cy="1739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