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0" r:id="rId1"/>
  </p:sldMasterIdLst>
  <p:notesMasterIdLst>
    <p:notesMasterId r:id="rId33"/>
  </p:notesMasterIdLst>
  <p:sldIdLst>
    <p:sldId id="256" r:id="rId2"/>
    <p:sldId id="270" r:id="rId3"/>
    <p:sldId id="271" r:id="rId4"/>
    <p:sldId id="258" r:id="rId5"/>
    <p:sldId id="259" r:id="rId6"/>
    <p:sldId id="260" r:id="rId7"/>
    <p:sldId id="261" r:id="rId8"/>
    <p:sldId id="262" r:id="rId9"/>
    <p:sldId id="263" r:id="rId10"/>
    <p:sldId id="264" r:id="rId11"/>
    <p:sldId id="265" r:id="rId12"/>
    <p:sldId id="266" r:id="rId13"/>
    <p:sldId id="272" r:id="rId14"/>
    <p:sldId id="268"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4DD6"/>
    <a:srgbClr val="235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55725"/>
  </p:normalViewPr>
  <p:slideViewPr>
    <p:cSldViewPr snapToGrid="0" snapToObjects="1">
      <p:cViewPr varScale="1">
        <p:scale>
          <a:sx n="84" d="100"/>
          <a:sy n="84" d="100"/>
        </p:scale>
        <p:origin x="2568" y="192"/>
      </p:cViewPr>
      <p:guideLst/>
    </p:cSldViewPr>
  </p:slideViewPr>
  <p:notesTextViewPr>
    <p:cViewPr>
      <p:scale>
        <a:sx n="1" d="1"/>
        <a:sy n="1" d="1"/>
      </p:scale>
      <p:origin x="0" y="0"/>
    </p:cViewPr>
  </p:notesTextViewPr>
  <p:notesViewPr>
    <p:cSldViewPr snapToGrid="0" snapToObjects="1">
      <p:cViewPr varScale="1">
        <p:scale>
          <a:sx n="94" d="100"/>
          <a:sy n="94" d="100"/>
        </p:scale>
        <p:origin x="375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3BF80-24BF-FE49-AF54-225CA5D2DFB7}" type="datetimeFigureOut">
              <a:rPr lang="en-US" smtClean="0"/>
              <a:t>1/17/19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A214D5-A258-8F46-9540-332342471C5B}" type="slidenum">
              <a:rPr lang="en-US" smtClean="0"/>
              <a:t>‹#›</a:t>
            </a:fld>
            <a:endParaRPr lang="en-US"/>
          </a:p>
        </p:txBody>
      </p:sp>
    </p:spTree>
    <p:extLst>
      <p:ext uri="{BB962C8B-B14F-4D97-AF65-F5344CB8AC3E}">
        <p14:creationId xmlns:p14="http://schemas.microsoft.com/office/powerpoint/2010/main" val="158942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bls.gov/opub/mlr/2017/article/nursing-and-the-great-recession.ht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Click to add notes</a:t>
            </a:r>
            <a:endParaRPr dirty="0"/>
          </a:p>
        </p:txBody>
      </p:sp>
    </p:spTree>
    <p:extLst>
      <p:ext uri="{BB962C8B-B14F-4D97-AF65-F5344CB8AC3E}">
        <p14:creationId xmlns:p14="http://schemas.microsoft.com/office/powerpoint/2010/main" val="605755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278197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Many companies offer their employees free certification classes to help them advance in their specialty. Major medical centers often try to maintain a “magnet” status, which is a nationally acclaimed certification for excellent nursing care, among other factors. In order to maintain magnet status, one requirement is a certain percentage of the working nurses must be specialized and credentialed as such. </a:t>
            </a:r>
            <a:endParaRPr/>
          </a:p>
        </p:txBody>
      </p:sp>
    </p:spTree>
    <p:extLst>
      <p:ext uri="{BB962C8B-B14F-4D97-AF65-F5344CB8AC3E}">
        <p14:creationId xmlns:p14="http://schemas.microsoft.com/office/powerpoint/2010/main" val="1405962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208150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“Anyone here consider a career in teaching?” As a nurse, you can teach in addition to providing bedside care!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13642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822860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Nurse practitioners can choose many different specialties. Some of the most popular are:</a:t>
            </a:r>
            <a:endParaRPr/>
          </a:p>
          <a:p>
            <a:pPr marL="0" lvl="0" indent="0" algn="l" rtl="0">
              <a:lnSpc>
                <a:spcPct val="100000"/>
              </a:lnSpc>
              <a:spcBef>
                <a:spcPts val="0"/>
              </a:spcBef>
              <a:spcAft>
                <a:spcPts val="0"/>
              </a:spcAft>
              <a:buSzPts val="1400"/>
              <a:buNone/>
            </a:pPr>
            <a:r>
              <a:rPr lang="en"/>
              <a:t>Family nurse practitioner, who often works as a primary care provider to help maintain patients’ health and prevent diseases.</a:t>
            </a:r>
            <a:endParaRPr/>
          </a:p>
          <a:p>
            <a:pPr marL="0" lvl="0" indent="0" algn="l" rtl="0">
              <a:lnSpc>
                <a:spcPct val="100000"/>
              </a:lnSpc>
              <a:spcBef>
                <a:spcPts val="0"/>
              </a:spcBef>
              <a:spcAft>
                <a:spcPts val="0"/>
              </a:spcAft>
              <a:buSzPts val="1400"/>
              <a:buNone/>
            </a:pPr>
            <a:r>
              <a:rPr lang="en"/>
              <a:t>Acute care nurse practitioner, who works in hospital settings like emergency departments, ICUs, and surgical units to manage patients care for hospital stays.</a:t>
            </a:r>
            <a:endParaRPr/>
          </a:p>
          <a:p>
            <a:pPr marL="0" lvl="0" indent="0" algn="l" rtl="0">
              <a:lnSpc>
                <a:spcPct val="100000"/>
              </a:lnSpc>
              <a:spcBef>
                <a:spcPts val="0"/>
              </a:spcBef>
              <a:spcAft>
                <a:spcPts val="0"/>
              </a:spcAft>
              <a:buSzPts val="1400"/>
              <a:buNone/>
            </a:pPr>
            <a:r>
              <a:rPr lang="en"/>
              <a:t>Nurse anesthesia, who appropriately sedate patients for procedures.</a:t>
            </a:r>
            <a:endParaRPr/>
          </a:p>
          <a:p>
            <a:pPr marL="0" lvl="0" indent="0" algn="l" rtl="0">
              <a:lnSpc>
                <a:spcPct val="100000"/>
              </a:lnSpc>
              <a:spcBef>
                <a:spcPts val="0"/>
              </a:spcBef>
              <a:spcAft>
                <a:spcPts val="0"/>
              </a:spcAft>
              <a:buSzPts val="1400"/>
              <a:buNone/>
            </a:pPr>
            <a:r>
              <a:rPr lang="en"/>
              <a:t>Geriatrics, where the focus is providing health care to our aging population.</a:t>
            </a:r>
            <a:endParaRPr/>
          </a:p>
          <a:p>
            <a:pPr marL="0" lvl="0" indent="0" algn="l" rtl="0">
              <a:lnSpc>
                <a:spcPct val="100000"/>
              </a:lnSpc>
              <a:spcBef>
                <a:spcPts val="0"/>
              </a:spcBef>
              <a:spcAft>
                <a:spcPts val="0"/>
              </a:spcAft>
              <a:buSzPts val="1400"/>
              <a:buNone/>
            </a:pPr>
            <a:r>
              <a:rPr lang="en"/>
              <a:t> </a:t>
            </a:r>
            <a:endParaRPr/>
          </a:p>
        </p:txBody>
      </p:sp>
    </p:spTree>
    <p:extLst>
      <p:ext uri="{BB962C8B-B14F-4D97-AF65-F5344CB8AC3E}">
        <p14:creationId xmlns:p14="http://schemas.microsoft.com/office/powerpoint/2010/main" val="2845260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Take this time to talk about your credentials and career aspirations, areas of nursing you are familiar with, and your thoughts on various graduate degrees</a:t>
            </a:r>
            <a:endParaRPr/>
          </a:p>
        </p:txBody>
      </p:sp>
    </p:spTree>
    <p:extLst>
      <p:ext uri="{BB962C8B-B14F-4D97-AF65-F5344CB8AC3E}">
        <p14:creationId xmlns:p14="http://schemas.microsoft.com/office/powerpoint/2010/main" val="1968408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32320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200"/>
              <a:t>Medical Surgical: This is the most common spot for new graduate nurses as it provides a solid base for ones nursing career.</a:t>
            </a:r>
            <a:endParaRPr sz="1200"/>
          </a:p>
          <a:p>
            <a:pPr marL="0" lvl="0" indent="0" algn="l" rtl="0">
              <a:lnSpc>
                <a:spcPct val="115000"/>
              </a:lnSpc>
              <a:spcBef>
                <a:spcPts val="0"/>
              </a:spcBef>
              <a:spcAft>
                <a:spcPts val="0"/>
              </a:spcAft>
              <a:buSzPts val="1400"/>
              <a:buNone/>
            </a:pPr>
            <a:r>
              <a:rPr lang="en" sz="1200"/>
              <a:t>Intensive Care Units: Many ICUs are specialized in what they treat some examples are trauma ICU, pediatric ICU, cardiac ICU, neuro ICU, surgical ICU</a:t>
            </a:r>
            <a:endParaRPr sz="1200"/>
          </a:p>
          <a:p>
            <a:pPr marL="0" lvl="0" indent="0" algn="l" rtl="0">
              <a:lnSpc>
                <a:spcPct val="115000"/>
              </a:lnSpc>
              <a:spcBef>
                <a:spcPts val="0"/>
              </a:spcBef>
              <a:spcAft>
                <a:spcPts val="0"/>
              </a:spcAft>
              <a:buSzPts val="1400"/>
              <a:buNone/>
            </a:pPr>
            <a:r>
              <a:rPr lang="en" sz="1200">
                <a:solidFill>
                  <a:srgbClr val="444444"/>
                </a:solidFill>
                <a:highlight>
                  <a:srgbClr val="FFFFFF"/>
                </a:highlight>
              </a:rPr>
              <a:t>Neonatal Intensive care unit: Some patients are smaller than your hand and weigh 1 pound. </a:t>
            </a:r>
            <a:endParaRPr sz="1200"/>
          </a:p>
          <a:p>
            <a:pPr marL="0" lvl="0" indent="0" algn="l" rtl="0">
              <a:lnSpc>
                <a:spcPct val="115000"/>
              </a:lnSpc>
              <a:spcBef>
                <a:spcPts val="0"/>
              </a:spcBef>
              <a:spcAft>
                <a:spcPts val="0"/>
              </a:spcAft>
              <a:buSzPts val="1400"/>
              <a:buNone/>
            </a:pPr>
            <a:endParaRPr sz="1200"/>
          </a:p>
        </p:txBody>
      </p:sp>
    </p:spTree>
    <p:extLst>
      <p:ext uri="{BB962C8B-B14F-4D97-AF65-F5344CB8AC3E}">
        <p14:creationId xmlns:p14="http://schemas.microsoft.com/office/powerpoint/2010/main" val="3421635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Take a moment to appreciate all these different lines of work, most of which are available new grades and require little to no extra education. If you should ever find yourself dissatisfied with your current job as a nurse, you can be certain that there is something better in store for you if you are willing to look. </a:t>
            </a:r>
            <a:endParaRPr/>
          </a:p>
        </p:txBody>
      </p:sp>
    </p:spTree>
    <p:extLst>
      <p:ext uri="{BB962C8B-B14F-4D97-AF65-F5344CB8AC3E}">
        <p14:creationId xmlns:p14="http://schemas.microsoft.com/office/powerpoint/2010/main" val="2716607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
              <a:t>A classic relatable question</a:t>
            </a:r>
            <a:endParaRPr/>
          </a:p>
          <a:p>
            <a:pPr marL="457200" lvl="0" indent="-317500" algn="l" rtl="0">
              <a:lnSpc>
                <a:spcPct val="100000"/>
              </a:lnSpc>
              <a:spcBef>
                <a:spcPts val="0"/>
              </a:spcBef>
              <a:spcAft>
                <a:spcPts val="0"/>
              </a:spcAft>
              <a:buSzPts val="1400"/>
              <a:buChar char="-"/>
            </a:pPr>
            <a:r>
              <a:rPr lang="en"/>
              <a:t>Opens up the conversation as to what people their age should consider when making a career decision </a:t>
            </a:r>
            <a:endParaRPr/>
          </a:p>
          <a:p>
            <a:pPr marL="457200" lvl="0" indent="-317500" algn="l" rtl="0">
              <a:lnSpc>
                <a:spcPct val="100000"/>
              </a:lnSpc>
              <a:spcBef>
                <a:spcPts val="0"/>
              </a:spcBef>
              <a:spcAft>
                <a:spcPts val="0"/>
              </a:spcAft>
              <a:buSzPts val="1400"/>
              <a:buChar char="-"/>
            </a:pPr>
            <a:r>
              <a:rPr lang="en"/>
              <a:t>Allows the presenter to show how nursing fulfills these needs for many people</a:t>
            </a:r>
            <a:endParaRPr/>
          </a:p>
          <a:p>
            <a:pPr marL="45720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Some questions to ask the class:</a:t>
            </a:r>
            <a:endParaRPr/>
          </a:p>
          <a:p>
            <a:pPr marL="457200" lvl="0" indent="-317500" algn="l" rtl="0">
              <a:lnSpc>
                <a:spcPct val="100000"/>
              </a:lnSpc>
              <a:spcBef>
                <a:spcPts val="0"/>
              </a:spcBef>
              <a:spcAft>
                <a:spcPts val="0"/>
              </a:spcAft>
              <a:buSzPts val="1400"/>
              <a:buChar char="-"/>
            </a:pPr>
            <a:r>
              <a:rPr lang="en"/>
              <a:t>Who here knows what they want to do? Who has no idea?</a:t>
            </a:r>
            <a:endParaRPr/>
          </a:p>
          <a:p>
            <a:pPr marL="457200" lvl="0" indent="-317500" algn="l" rtl="0">
              <a:lnSpc>
                <a:spcPct val="100000"/>
              </a:lnSpc>
              <a:spcBef>
                <a:spcPts val="0"/>
              </a:spcBef>
              <a:spcAft>
                <a:spcPts val="0"/>
              </a:spcAft>
              <a:buSzPts val="1400"/>
              <a:buChar char="-"/>
            </a:pPr>
            <a:r>
              <a:rPr lang="en"/>
              <a:t>Who wants to work in healthcare? Doctors? Pharmacistis? Nurses?</a:t>
            </a:r>
            <a:endParaRPr/>
          </a:p>
        </p:txBody>
      </p:sp>
    </p:spTree>
    <p:extLst>
      <p:ext uri="{BB962C8B-B14F-4D97-AF65-F5344CB8AC3E}">
        <p14:creationId xmlns:p14="http://schemas.microsoft.com/office/powerpoint/2010/main" val="4063252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Travel nursing is for nurses with at least one year of experience with two years prefered for most hospitals. </a:t>
            </a:r>
            <a:endParaRPr/>
          </a:p>
          <a:p>
            <a:pPr marL="0" lvl="0" indent="0" algn="l" rtl="0">
              <a:lnSpc>
                <a:spcPct val="100000"/>
              </a:lnSpc>
              <a:spcBef>
                <a:spcPts val="0"/>
              </a:spcBef>
              <a:spcAft>
                <a:spcPts val="0"/>
              </a:spcAft>
              <a:buSzPts val="1400"/>
              <a:buNone/>
            </a:pPr>
            <a:r>
              <a:rPr lang="en"/>
              <a:t>Contracts for hospitals typically last 13 weeks. Nurses are often offered the option to extend their contract or can work with their recruiter to find a new place.</a:t>
            </a:r>
            <a:endParaRPr/>
          </a:p>
          <a:p>
            <a:pPr marL="0" lvl="0" indent="0" algn="l" rtl="0">
              <a:lnSpc>
                <a:spcPct val="100000"/>
              </a:lnSpc>
              <a:spcBef>
                <a:spcPts val="0"/>
              </a:spcBef>
              <a:spcAft>
                <a:spcPts val="0"/>
              </a:spcAft>
              <a:buSzPts val="1400"/>
              <a:buNone/>
            </a:pPr>
            <a:r>
              <a:rPr lang="en"/>
              <a:t>Travel nurses typically make somewhere between $1,500 to $2,000 a week after taxes. Housing costs are covered, as well as living expenses, classes, and license renewal. </a:t>
            </a:r>
            <a:endParaRPr/>
          </a:p>
          <a:p>
            <a:pPr marL="0" lvl="0" indent="0" algn="l" rtl="0">
              <a:lnSpc>
                <a:spcPct val="100000"/>
              </a:lnSpc>
              <a:spcBef>
                <a:spcPts val="0"/>
              </a:spcBef>
              <a:spcAft>
                <a:spcPts val="0"/>
              </a:spcAft>
              <a:buSzPts val="1400"/>
              <a:buNone/>
            </a:pPr>
            <a:r>
              <a:rPr lang="en"/>
              <a:t>Being a travel nurse allows you to explore the country and work in different cities while receiving a large increase in pay.  </a:t>
            </a:r>
            <a:endParaRPr/>
          </a:p>
        </p:txBody>
      </p:sp>
    </p:spTree>
    <p:extLst>
      <p:ext uri="{BB962C8B-B14F-4D97-AF65-F5344CB8AC3E}">
        <p14:creationId xmlns:p14="http://schemas.microsoft.com/office/powerpoint/2010/main" val="61297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Flight nurses work to transfer patients in critical situations via helicopter. </a:t>
            </a:r>
            <a:endParaRPr/>
          </a:p>
        </p:txBody>
      </p:sp>
    </p:spTree>
    <p:extLst>
      <p:ext uri="{BB962C8B-B14F-4D97-AF65-F5344CB8AC3E}">
        <p14:creationId xmlns:p14="http://schemas.microsoft.com/office/powerpoint/2010/main" val="873584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Source of Chart: </a:t>
            </a:r>
            <a:r>
              <a:rPr lang="en" u="sng">
                <a:solidFill>
                  <a:schemeClr val="hlink"/>
                </a:solidFill>
                <a:hlinkClick r:id="rId3"/>
              </a:rPr>
              <a:t>https://www.bls.gov/opub/mlr/2017/article/nursing-and-the-great-recession.htm</a:t>
            </a:r>
            <a:endParaRPr/>
          </a:p>
          <a:p>
            <a:pPr marL="0" lvl="0" indent="0" algn="l" rtl="0">
              <a:lnSpc>
                <a:spcPct val="100000"/>
              </a:lnSpc>
              <a:spcBef>
                <a:spcPts val="0"/>
              </a:spcBef>
              <a:spcAft>
                <a:spcPts val="0"/>
              </a:spcAft>
              <a:buSzPts val="1400"/>
              <a:buNone/>
            </a:pPr>
            <a:r>
              <a:rPr lang="en"/>
              <a:t>Lots of information on the link above relating to nursing and the great recession from the Bureau of Labor Statistics</a:t>
            </a:r>
            <a:endParaRPr/>
          </a:p>
          <a:p>
            <a:pPr marL="0" lvl="0" indent="0" algn="l" rtl="0">
              <a:lnSpc>
                <a:spcPct val="100000"/>
              </a:lnSpc>
              <a:spcBef>
                <a:spcPts val="0"/>
              </a:spcBef>
              <a:spcAft>
                <a:spcPts val="0"/>
              </a:spcAft>
              <a:buSzPts val="1400"/>
              <a:buNone/>
            </a:pPr>
            <a:r>
              <a:rPr lang="en"/>
              <a:t>**If this image should be removed for citation reasons, we should include this link for presenters to refer to during the presentation</a:t>
            </a:r>
            <a:endParaRPr/>
          </a:p>
        </p:txBody>
      </p:sp>
    </p:spTree>
    <p:extLst>
      <p:ext uri="{BB962C8B-B14F-4D97-AF65-F5344CB8AC3E}">
        <p14:creationId xmlns:p14="http://schemas.microsoft.com/office/powerpoint/2010/main" val="2726913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35938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59797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350">
                <a:solidFill>
                  <a:srgbClr val="595D64"/>
                </a:solidFill>
                <a:highlight>
                  <a:srgbClr val="FFFFFF"/>
                </a:highlight>
              </a:rPr>
              <a:t>Introduce yourself as a member and discuss your experience with a professional organization</a:t>
            </a:r>
            <a:endParaRPr sz="1350">
              <a:solidFill>
                <a:srgbClr val="595D64"/>
              </a:solidFill>
              <a:highlight>
                <a:srgbClr val="FFFFFF"/>
              </a:highlight>
            </a:endParaRPr>
          </a:p>
          <a:p>
            <a:pPr marL="0" lvl="0" indent="0" algn="l" rtl="0">
              <a:lnSpc>
                <a:spcPct val="100000"/>
              </a:lnSpc>
              <a:spcBef>
                <a:spcPts val="0"/>
              </a:spcBef>
              <a:spcAft>
                <a:spcPts val="0"/>
              </a:spcAft>
              <a:buSzPts val="1400"/>
              <a:buNone/>
            </a:pPr>
            <a:endParaRPr sz="1350">
              <a:solidFill>
                <a:srgbClr val="595D64"/>
              </a:solidFill>
              <a:highlight>
                <a:srgbClr val="FFFFFF"/>
              </a:highlight>
            </a:endParaRPr>
          </a:p>
          <a:p>
            <a:pPr marL="0" lvl="0" indent="0" algn="l" rtl="0">
              <a:lnSpc>
                <a:spcPct val="100000"/>
              </a:lnSpc>
              <a:spcBef>
                <a:spcPts val="0"/>
              </a:spcBef>
              <a:spcAft>
                <a:spcPts val="0"/>
              </a:spcAft>
              <a:buSzPts val="1400"/>
              <a:buNone/>
            </a:pPr>
            <a:r>
              <a:rPr lang="en" sz="1350">
                <a:solidFill>
                  <a:srgbClr val="595D64"/>
                </a:solidFill>
                <a:highlight>
                  <a:srgbClr val="FFFFFF"/>
                </a:highlight>
              </a:rPr>
              <a:t>Professional organizations are important to the nursing fields because they allow nursing professionals (and students) to network with others in the field. This creates meaningful communication to allow for the exchange of ideas and networking can lead to professional advancement. </a:t>
            </a:r>
            <a:endParaRPr/>
          </a:p>
        </p:txBody>
      </p:sp>
    </p:spTree>
    <p:extLst>
      <p:ext uri="{BB962C8B-B14F-4D97-AF65-F5344CB8AC3E}">
        <p14:creationId xmlns:p14="http://schemas.microsoft.com/office/powerpoint/2010/main" val="57497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Professional nursing organizations range in focus from very broad -- like the ANA -- to specializing in an ethnicity, like the NBNA, to unit or specialty of care focused. Odds are there is an organization out there that fits your passion. </a:t>
            </a:r>
            <a:endParaRPr/>
          </a:p>
        </p:txBody>
      </p:sp>
    </p:spTree>
    <p:extLst>
      <p:ext uri="{BB962C8B-B14F-4D97-AF65-F5344CB8AC3E}">
        <p14:creationId xmlns:p14="http://schemas.microsoft.com/office/powerpoint/2010/main" val="950368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747030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CNA, PCA, UAP and MT certifications will allow you to work alongside medical professions and get first hand experience. </a:t>
            </a:r>
            <a:endParaRPr/>
          </a:p>
          <a:p>
            <a:pPr marL="0" lvl="0" indent="0" algn="l" rtl="0">
              <a:lnSpc>
                <a:spcPct val="100000"/>
              </a:lnSpc>
              <a:spcBef>
                <a:spcPts val="0"/>
              </a:spcBef>
              <a:spcAft>
                <a:spcPts val="0"/>
              </a:spcAft>
              <a:buSzPts val="1400"/>
              <a:buNone/>
            </a:pPr>
            <a:r>
              <a:rPr lang="en"/>
              <a:t>What better way to determine if this field is right for you then working as a nurse’s assistant?</a:t>
            </a:r>
            <a:endParaRPr/>
          </a:p>
          <a:p>
            <a:pPr marL="457200" lvl="0" indent="-317500" algn="l" rtl="0">
              <a:lnSpc>
                <a:spcPct val="100000"/>
              </a:lnSpc>
              <a:spcBef>
                <a:spcPts val="0"/>
              </a:spcBef>
              <a:spcAft>
                <a:spcPts val="0"/>
              </a:spcAft>
              <a:buSzPts val="1400"/>
              <a:buChar char="-"/>
            </a:pPr>
            <a:r>
              <a:rPr lang="en"/>
              <a:t>Age of eligibility to be a CNA varies from state to state</a:t>
            </a:r>
            <a:endParaRPr/>
          </a:p>
          <a:p>
            <a:pPr marL="457200" lvl="0" indent="-317500" algn="l" rtl="0">
              <a:lnSpc>
                <a:spcPct val="100000"/>
              </a:lnSpc>
              <a:spcBef>
                <a:spcPts val="0"/>
              </a:spcBef>
              <a:spcAft>
                <a:spcPts val="0"/>
              </a:spcAft>
              <a:buSzPts val="1400"/>
              <a:buChar char="-"/>
            </a:pPr>
            <a:r>
              <a:rPr lang="en"/>
              <a:t>Generally pays better than most high school level jobs</a:t>
            </a:r>
            <a:endParaRPr/>
          </a:p>
          <a:p>
            <a:pPr marL="0" lvl="0" indent="0" algn="l" rtl="0">
              <a:lnSpc>
                <a:spcPct val="100000"/>
              </a:lnSpc>
              <a:spcBef>
                <a:spcPts val="0"/>
              </a:spcBef>
              <a:spcAft>
                <a:spcPts val="0"/>
              </a:spcAft>
              <a:buSzPts val="1400"/>
              <a:buNone/>
            </a:pPr>
            <a:r>
              <a:rPr lang="en"/>
              <a:t>Job shadowing will let you follow a nurse and see what they do on a day to day basis. Job shadowing can also help you see which units you’d be interested in.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Nursing programs are extremely competitive for admission. Stay on top of your GPA in college, and do something to set yourself apart from other applicants. </a:t>
            </a:r>
            <a:endParaRPr/>
          </a:p>
        </p:txBody>
      </p:sp>
    </p:spTree>
    <p:extLst>
      <p:ext uri="{BB962C8B-B14F-4D97-AF65-F5344CB8AC3E}">
        <p14:creationId xmlns:p14="http://schemas.microsoft.com/office/powerpoint/2010/main" val="2167251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Offer some time to take questions in front of the class. </a:t>
            </a:r>
            <a:endParaRPr/>
          </a:p>
        </p:txBody>
      </p:sp>
    </p:spTree>
    <p:extLst>
      <p:ext uri="{BB962C8B-B14F-4D97-AF65-F5344CB8AC3E}">
        <p14:creationId xmlns:p14="http://schemas.microsoft.com/office/powerpoint/2010/main" val="346304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Transition to the subject of the presentation after speaking openly with the class about the other careers they are considering. “Today I would like to give you some information about what the nursing profession has to offer.”</a:t>
            </a:r>
            <a:endParaRPr/>
          </a:p>
          <a:p>
            <a:pPr marL="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
              <a:t>Ask class what they think of when they hear “nurse”</a:t>
            </a:r>
            <a:endParaRPr/>
          </a:p>
          <a:p>
            <a:pPr marL="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
              <a:t>Traditionally, one of the few predominantly female professions</a:t>
            </a:r>
            <a:endParaRPr/>
          </a:p>
          <a:p>
            <a:pPr marL="457200" lvl="0" indent="-317500" algn="l" rtl="0">
              <a:lnSpc>
                <a:spcPct val="100000"/>
              </a:lnSpc>
              <a:spcBef>
                <a:spcPts val="0"/>
              </a:spcBef>
              <a:spcAft>
                <a:spcPts val="0"/>
              </a:spcAft>
              <a:buSzPts val="1400"/>
              <a:buChar char="-"/>
            </a:pPr>
            <a:r>
              <a:rPr lang="en"/>
              <a:t>A constantly evolving profession</a:t>
            </a:r>
            <a:endParaRPr/>
          </a:p>
          <a:p>
            <a:pPr marL="457200" lvl="0" indent="-317500" algn="l" rtl="0">
              <a:lnSpc>
                <a:spcPct val="100000"/>
              </a:lnSpc>
              <a:spcBef>
                <a:spcPts val="0"/>
              </a:spcBef>
              <a:spcAft>
                <a:spcPts val="0"/>
              </a:spcAft>
              <a:buSzPts val="1400"/>
              <a:buChar char="-"/>
            </a:pPr>
            <a:r>
              <a:rPr lang="en"/>
              <a:t>Many people picture a nurse as the person at the doctor’s office who takes your blood pressure before the doctor comes in. How many of you think of this when you think of nursing?</a:t>
            </a:r>
            <a:endParaRPr/>
          </a:p>
          <a:p>
            <a:pPr marL="457200" lvl="0" indent="-22860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80650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9557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
              <a:t>No matter what career path you take, it most likely will require some form of an investment, most of often including time and money. If you’re looking to go to college, that will take years of school and a considerable amount of money. Starting a business takes risk, 7-day work weeks, and money. To be an artist, you need supplies and the opportunity to practice and create. Regardless of what you want, you will be making an investment and it is important to consider the risk/reward before committing to anything</a:t>
            </a:r>
            <a:endParaRPr/>
          </a:p>
          <a:p>
            <a:pPr marL="457200" lvl="0" indent="-317500" algn="l" rtl="0">
              <a:lnSpc>
                <a:spcPct val="100000"/>
              </a:lnSpc>
              <a:spcBef>
                <a:spcPts val="0"/>
              </a:spcBef>
              <a:spcAft>
                <a:spcPts val="0"/>
              </a:spcAft>
              <a:buSzPts val="1400"/>
              <a:buChar char="-"/>
            </a:pPr>
            <a:r>
              <a:rPr lang="en"/>
              <a:t>Advancement: It’s important to keep in mind the opportunity to build on your experience and continue to grow as a professional. You want to be sure that whichever path you take, there is no ceiling for what you can do. Most people hope to be doing something different when they are 50 than what they are doing when they are 25. If you are one of these people, make certain that your chosen path allows for such opportunity.</a:t>
            </a:r>
            <a:endParaRPr/>
          </a:p>
          <a:p>
            <a:pPr marL="457200" lvl="0" indent="-317500" algn="l" rtl="0">
              <a:lnSpc>
                <a:spcPct val="100000"/>
              </a:lnSpc>
              <a:spcBef>
                <a:spcPts val="0"/>
              </a:spcBef>
              <a:spcAft>
                <a:spcPts val="0"/>
              </a:spcAft>
              <a:buSzPts val="1400"/>
              <a:buChar char="-"/>
            </a:pPr>
            <a:r>
              <a:rPr lang="en"/>
              <a:t>Flexiiblity: Work/life balance is also something to keep in mind. Taking vacation, seeing family and raising children all come into conflict with job obligations. Therefore, you want to consider work that allows for these freedoms and can be easily amended to fit your outside goals. </a:t>
            </a:r>
            <a:endParaRPr/>
          </a:p>
          <a:p>
            <a:pPr marL="457200" lvl="0" indent="-317500" algn="l" rtl="0">
              <a:lnSpc>
                <a:spcPct val="100000"/>
              </a:lnSpc>
              <a:spcBef>
                <a:spcPts val="0"/>
              </a:spcBef>
              <a:spcAft>
                <a:spcPts val="0"/>
              </a:spcAft>
              <a:buSzPts val="1400"/>
              <a:buChar char="-"/>
            </a:pPr>
            <a:r>
              <a:rPr lang="en"/>
              <a:t>As we saw in 2008, economic hardship happens from time to time. Unfortunately, natural market changes often cause cycles of layoffs and increasingly competitive job markets. Under such circumstances, you will want to be confident that your talent as a professional is not expendable and can endure changes in the job market. Further, after investing time and money in your chosen profession, the last thing you want is to be out of work. </a:t>
            </a:r>
            <a:endParaRPr/>
          </a:p>
          <a:p>
            <a:pPr marL="457200" lvl="0" indent="-317500" algn="l" rtl="0">
              <a:lnSpc>
                <a:spcPct val="100000"/>
              </a:lnSpc>
              <a:spcBef>
                <a:spcPts val="0"/>
              </a:spcBef>
              <a:spcAft>
                <a:spcPts val="0"/>
              </a:spcAft>
              <a:buSzPts val="1400"/>
              <a:buChar char="-"/>
            </a:pPr>
            <a:r>
              <a:rPr lang="en"/>
              <a:t>Self satisfaction: They say “do something you love, and you’ll never have to work a day in your life.” While it may be difficult to understand now, realize that most people need to work until well into their 60s before they can afford to retire. If you are going to have to do something for 40+ years, you’ll want to make sure it is something you enjoy. </a:t>
            </a:r>
            <a:endParaRPr/>
          </a:p>
          <a:p>
            <a:pPr marL="457200" lvl="0" indent="-317500" algn="l" rtl="0">
              <a:lnSpc>
                <a:spcPct val="100000"/>
              </a:lnSpc>
              <a:spcBef>
                <a:spcPts val="0"/>
              </a:spcBef>
              <a:spcAft>
                <a:spcPts val="0"/>
              </a:spcAft>
              <a:buSzPts val="1400"/>
              <a:buChar char="-"/>
            </a:pPr>
            <a:r>
              <a:rPr lang="en"/>
              <a:t>Similarly to enjoying the work you do, most people want to feel that what they do is important… feeling like you contribute something to society gives you a reason to wake up each morning and provides you with a sense of pride when you tell people what it is you do.</a:t>
            </a:r>
            <a:endParaRPr/>
          </a:p>
          <a:p>
            <a:pPr marL="457200" lvl="0" indent="-22860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64676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63970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292016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Associates degrees in nursing are earned from 2-year institutions, usually technical colleges. Traditionally, these degrees are practice driven and allow students to enter the profession sooner and at a lower cost. Two to three years to complete this degree. Also, many hospitals pay for ADN-BSN bridge programs (however, the hospital decides where you go to school).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Bachelor’s degrees are earned from 4-year institutions, public and private. The BSN has a broader approach to teaching, providing students with a foundation in research, management, and teaching.  A BSN is required for those seeking graduate school, and is the prefered degree of some hospitals -- especially major medical centers -- meaning certain hospitals will add a job postings “BSN preferred” or “BSN only” when looking for new employees. BSN holders average a slightly higher annual income compared with their ADN counterparts.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22184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This is a great opportunity for the presenter to click the link and show two local well-known schools to give students an idea of what they can expect. For example, a presenter in Wisconsin might show a tuition comparison between UW Madison, Marquette, and some local technical colleges.</a:t>
            </a:r>
            <a:endParaRPr/>
          </a:p>
        </p:txBody>
      </p:sp>
    </p:spTree>
    <p:extLst>
      <p:ext uri="{BB962C8B-B14F-4D97-AF65-F5344CB8AC3E}">
        <p14:creationId xmlns:p14="http://schemas.microsoft.com/office/powerpoint/2010/main" val="324323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“How many of you are familiar with FAFSA? What can you tell us about it?”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FAFSA is a free application for students to show the government their family's financial situation and apply for loans and grants. Loans allow to students to pay for school with the expectation that they pay the government back. Grants are “free money” given to those who qualify. The application is free, it does not hurt anything to apply.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Scholarships: Scholarships are far more prevalent than many believe. Many scholarships go unawarded becasue nobody even applied for them. Take the time to write an essay and have a friend or family member read your application. Thousands of dollars could be given to you with no need to pay them back. Check with your work (and your parents’ work) for scholarship opportunities. Places you wouldn’t expect -- like Taco Bell and McDonalds -- offer scholarships to their employees who choose to go to college.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Working as a CNA allows you to get your feet wet in the field and learn the basics of nursing, and how to communicate with patients and their families. </a:t>
            </a:r>
            <a:endParaRPr/>
          </a:p>
        </p:txBody>
      </p:sp>
    </p:spTree>
    <p:extLst>
      <p:ext uri="{BB962C8B-B14F-4D97-AF65-F5344CB8AC3E}">
        <p14:creationId xmlns:p14="http://schemas.microsoft.com/office/powerpoint/2010/main" val="1786248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B7387-B2EB-044B-9831-7562C0DAE4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E5E067-6D5E-E14F-81C9-BBF770FD43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1D23EB-597E-F34C-AD8B-1BED07C42B81}"/>
              </a:ext>
            </a:extLst>
          </p:cNvPr>
          <p:cNvSpPr>
            <a:spLocks noGrp="1"/>
          </p:cNvSpPr>
          <p:nvPr>
            <p:ph type="dt" sz="half" idx="10"/>
          </p:nvPr>
        </p:nvSpPr>
        <p:spPr/>
        <p:txBody>
          <a:bodyPr/>
          <a:lstStyle/>
          <a:p>
            <a:fld id="{D851D9D8-A62A-AD44-BD08-5360C723E89E}" type="datetimeFigureOut">
              <a:rPr lang="en-US" smtClean="0"/>
              <a:t>1/17/19</a:t>
            </a:fld>
            <a:endParaRPr lang="en-US"/>
          </a:p>
        </p:txBody>
      </p:sp>
      <p:sp>
        <p:nvSpPr>
          <p:cNvPr id="5" name="Footer Placeholder 4">
            <a:extLst>
              <a:ext uri="{FF2B5EF4-FFF2-40B4-BE49-F238E27FC236}">
                <a16:creationId xmlns:a16="http://schemas.microsoft.com/office/drawing/2014/main" id="{FCE2D85B-C141-F245-83F2-69B085E312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B4142-1D8B-1047-BB39-0D50909FC4A5}"/>
              </a:ext>
            </a:extLst>
          </p:cNvPr>
          <p:cNvSpPr>
            <a:spLocks noGrp="1"/>
          </p:cNvSpPr>
          <p:nvPr>
            <p:ph type="sldNum" sz="quarter" idx="12"/>
          </p:nvPr>
        </p:nvSpPr>
        <p:spPr/>
        <p:txBody>
          <a:bodyPr/>
          <a:lstStyle/>
          <a:p>
            <a:fld id="{69067349-A412-404A-9A52-75676C2B6040}" type="slidenum">
              <a:rPr lang="en-US" smtClean="0"/>
              <a:t>‹#›</a:t>
            </a:fld>
            <a:endParaRPr lang="en-US"/>
          </a:p>
        </p:txBody>
      </p:sp>
    </p:spTree>
    <p:extLst>
      <p:ext uri="{BB962C8B-B14F-4D97-AF65-F5344CB8AC3E}">
        <p14:creationId xmlns:p14="http://schemas.microsoft.com/office/powerpoint/2010/main" val="2677079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84F80-61B2-6749-A4EF-22A60D9F68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FC2139-1C6C-0049-A35D-901F846F26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7D4D12-AFAA-374F-BBA2-EDB51DB5979F}"/>
              </a:ext>
            </a:extLst>
          </p:cNvPr>
          <p:cNvSpPr>
            <a:spLocks noGrp="1"/>
          </p:cNvSpPr>
          <p:nvPr>
            <p:ph type="dt" sz="half" idx="10"/>
          </p:nvPr>
        </p:nvSpPr>
        <p:spPr/>
        <p:txBody>
          <a:bodyPr/>
          <a:lstStyle/>
          <a:p>
            <a:fld id="{D851D9D8-A62A-AD44-BD08-5360C723E89E}" type="datetimeFigureOut">
              <a:rPr lang="en-US" smtClean="0"/>
              <a:t>1/17/19</a:t>
            </a:fld>
            <a:endParaRPr lang="en-US"/>
          </a:p>
        </p:txBody>
      </p:sp>
      <p:sp>
        <p:nvSpPr>
          <p:cNvPr id="5" name="Footer Placeholder 4">
            <a:extLst>
              <a:ext uri="{FF2B5EF4-FFF2-40B4-BE49-F238E27FC236}">
                <a16:creationId xmlns:a16="http://schemas.microsoft.com/office/drawing/2014/main" id="{C33446A9-0523-334A-8B45-84C72944C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CF8A4-5312-EE46-9351-9CB778320D4F}"/>
              </a:ext>
            </a:extLst>
          </p:cNvPr>
          <p:cNvSpPr>
            <a:spLocks noGrp="1"/>
          </p:cNvSpPr>
          <p:nvPr>
            <p:ph type="sldNum" sz="quarter" idx="12"/>
          </p:nvPr>
        </p:nvSpPr>
        <p:spPr/>
        <p:txBody>
          <a:bodyPr/>
          <a:lstStyle/>
          <a:p>
            <a:fld id="{69067349-A412-404A-9A52-75676C2B6040}" type="slidenum">
              <a:rPr lang="en-US" smtClean="0"/>
              <a:t>‹#›</a:t>
            </a:fld>
            <a:endParaRPr lang="en-US"/>
          </a:p>
        </p:txBody>
      </p:sp>
    </p:spTree>
    <p:extLst>
      <p:ext uri="{BB962C8B-B14F-4D97-AF65-F5344CB8AC3E}">
        <p14:creationId xmlns:p14="http://schemas.microsoft.com/office/powerpoint/2010/main" val="180915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BAF5FD-404D-4043-8B84-4E9F674C51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8431AC-ECA9-6A4B-9F41-1297FC76C2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125B3-4B1C-2E4E-88BC-9C40283848C4}"/>
              </a:ext>
            </a:extLst>
          </p:cNvPr>
          <p:cNvSpPr>
            <a:spLocks noGrp="1"/>
          </p:cNvSpPr>
          <p:nvPr>
            <p:ph type="dt" sz="half" idx="10"/>
          </p:nvPr>
        </p:nvSpPr>
        <p:spPr/>
        <p:txBody>
          <a:bodyPr/>
          <a:lstStyle/>
          <a:p>
            <a:fld id="{D851D9D8-A62A-AD44-BD08-5360C723E89E}" type="datetimeFigureOut">
              <a:rPr lang="en-US" smtClean="0"/>
              <a:t>1/17/19</a:t>
            </a:fld>
            <a:endParaRPr lang="en-US"/>
          </a:p>
        </p:txBody>
      </p:sp>
      <p:sp>
        <p:nvSpPr>
          <p:cNvPr id="5" name="Footer Placeholder 4">
            <a:extLst>
              <a:ext uri="{FF2B5EF4-FFF2-40B4-BE49-F238E27FC236}">
                <a16:creationId xmlns:a16="http://schemas.microsoft.com/office/drawing/2014/main" id="{41BAB66B-1333-8C49-9111-F70FE448D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907A1-39D2-504B-8084-A7EBAA055F73}"/>
              </a:ext>
            </a:extLst>
          </p:cNvPr>
          <p:cNvSpPr>
            <a:spLocks noGrp="1"/>
          </p:cNvSpPr>
          <p:nvPr>
            <p:ph type="sldNum" sz="quarter" idx="12"/>
          </p:nvPr>
        </p:nvSpPr>
        <p:spPr/>
        <p:txBody>
          <a:bodyPr/>
          <a:lstStyle/>
          <a:p>
            <a:fld id="{69067349-A412-404A-9A52-75676C2B6040}" type="slidenum">
              <a:rPr lang="en-US" smtClean="0"/>
              <a:t>‹#›</a:t>
            </a:fld>
            <a:endParaRPr lang="en-US"/>
          </a:p>
        </p:txBody>
      </p:sp>
    </p:spTree>
    <p:extLst>
      <p:ext uri="{BB962C8B-B14F-4D97-AF65-F5344CB8AC3E}">
        <p14:creationId xmlns:p14="http://schemas.microsoft.com/office/powerpoint/2010/main" val="2088189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53667" y="701800"/>
            <a:ext cx="7491600" cy="54544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8" name="Google Shape;18;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79253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9"/>
        <p:cNvGrpSpPr/>
        <p:nvPr/>
      </p:nvGrpSpPr>
      <p:grpSpPr>
        <a:xfrm>
          <a:off x="0" y="0"/>
          <a:ext cx="0" cy="0"/>
          <a:chOff x="0" y="0"/>
          <a:chExt cx="0" cy="0"/>
        </a:xfrm>
      </p:grpSpPr>
      <p:sp>
        <p:nvSpPr>
          <p:cNvPr id="21" name="Google Shape;21;p4"/>
          <p:cNvSpPr txBox="1">
            <a:spLocks noGrp="1"/>
          </p:cNvSpPr>
          <p:nvPr>
            <p:ph type="title"/>
          </p:nvPr>
        </p:nvSpPr>
        <p:spPr>
          <a:xfrm>
            <a:off x="641000" y="2353267"/>
            <a:ext cx="10962800" cy="12100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800"/>
              <a:buNone/>
              <a:defRPr sz="6400"/>
            </a:lvl1pPr>
            <a:lvl2pPr lvl="1" algn="ctr">
              <a:lnSpc>
                <a:spcPct val="100000"/>
              </a:lnSpc>
              <a:spcBef>
                <a:spcPts val="0"/>
              </a:spcBef>
              <a:spcAft>
                <a:spcPts val="0"/>
              </a:spcAft>
              <a:buSzPts val="4800"/>
              <a:buNone/>
              <a:defRPr sz="6400"/>
            </a:lvl2pPr>
            <a:lvl3pPr lvl="2" algn="ctr">
              <a:lnSpc>
                <a:spcPct val="100000"/>
              </a:lnSpc>
              <a:spcBef>
                <a:spcPts val="0"/>
              </a:spcBef>
              <a:spcAft>
                <a:spcPts val="0"/>
              </a:spcAft>
              <a:buSzPts val="4800"/>
              <a:buNone/>
              <a:defRPr sz="6400"/>
            </a:lvl3pPr>
            <a:lvl4pPr lvl="3" algn="ctr">
              <a:lnSpc>
                <a:spcPct val="100000"/>
              </a:lnSpc>
              <a:spcBef>
                <a:spcPts val="0"/>
              </a:spcBef>
              <a:spcAft>
                <a:spcPts val="0"/>
              </a:spcAft>
              <a:buSzPts val="4800"/>
              <a:buNone/>
              <a:defRPr sz="6400"/>
            </a:lvl4pPr>
            <a:lvl5pPr lvl="4" algn="ctr">
              <a:lnSpc>
                <a:spcPct val="100000"/>
              </a:lnSpc>
              <a:spcBef>
                <a:spcPts val="0"/>
              </a:spcBef>
              <a:spcAft>
                <a:spcPts val="0"/>
              </a:spcAft>
              <a:buSzPts val="4800"/>
              <a:buNone/>
              <a:defRPr sz="6400"/>
            </a:lvl5pPr>
            <a:lvl6pPr lvl="5" algn="ctr">
              <a:lnSpc>
                <a:spcPct val="100000"/>
              </a:lnSpc>
              <a:spcBef>
                <a:spcPts val="0"/>
              </a:spcBef>
              <a:spcAft>
                <a:spcPts val="0"/>
              </a:spcAft>
              <a:buSzPts val="4800"/>
              <a:buNone/>
              <a:defRPr sz="6400"/>
            </a:lvl6pPr>
            <a:lvl7pPr lvl="6" algn="ctr">
              <a:lnSpc>
                <a:spcPct val="100000"/>
              </a:lnSpc>
              <a:spcBef>
                <a:spcPts val="0"/>
              </a:spcBef>
              <a:spcAft>
                <a:spcPts val="0"/>
              </a:spcAft>
              <a:buSzPts val="4800"/>
              <a:buNone/>
              <a:defRPr sz="6400"/>
            </a:lvl7pPr>
            <a:lvl8pPr lvl="7" algn="ctr">
              <a:lnSpc>
                <a:spcPct val="100000"/>
              </a:lnSpc>
              <a:spcBef>
                <a:spcPts val="0"/>
              </a:spcBef>
              <a:spcAft>
                <a:spcPts val="0"/>
              </a:spcAft>
              <a:buSzPts val="4800"/>
              <a:buNone/>
              <a:defRPr sz="6400"/>
            </a:lvl8pPr>
            <a:lvl9pPr lvl="8" algn="ctr">
              <a:lnSpc>
                <a:spcPct val="100000"/>
              </a:lnSpc>
              <a:spcBef>
                <a:spcPts val="0"/>
              </a:spcBef>
              <a:spcAft>
                <a:spcPts val="0"/>
              </a:spcAft>
              <a:buSzPts val="4800"/>
              <a:buNone/>
              <a:defRPr sz="6400"/>
            </a:lvl9pPr>
          </a:lstStyle>
          <a:p>
            <a:endParaRPr/>
          </a:p>
        </p:txBody>
      </p:sp>
      <p:sp>
        <p:nvSpPr>
          <p:cNvPr id="22" name="Google Shape;22;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98067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5" name="Google Shape;25;p5"/>
          <p:cNvSpPr txBox="1">
            <a:spLocks noGrp="1"/>
          </p:cNvSpPr>
          <p:nvPr>
            <p:ph type="title"/>
          </p:nvPr>
        </p:nvSpPr>
        <p:spPr>
          <a:xfrm>
            <a:off x="517200" y="610700"/>
            <a:ext cx="11157600" cy="9148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517200" y="1986433"/>
            <a:ext cx="5333200" cy="4105200"/>
          </a:xfrm>
          <a:prstGeom prst="rect">
            <a:avLst/>
          </a:prstGeom>
          <a:noFill/>
          <a:ln>
            <a:noFill/>
          </a:ln>
        </p:spPr>
        <p:txBody>
          <a:bodyPr spcFirstLastPara="1" wrap="square" lIns="91425" tIns="91425" rIns="91425" bIns="91425" anchor="t" anchorCtr="0"/>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7" name="Google Shape;27;p5"/>
          <p:cNvSpPr txBox="1">
            <a:spLocks noGrp="1"/>
          </p:cNvSpPr>
          <p:nvPr>
            <p:ph type="body" idx="2"/>
          </p:nvPr>
        </p:nvSpPr>
        <p:spPr>
          <a:xfrm>
            <a:off x="6341600" y="1986433"/>
            <a:ext cx="5333200" cy="4105200"/>
          </a:xfrm>
          <a:prstGeom prst="rect">
            <a:avLst/>
          </a:prstGeom>
          <a:noFill/>
          <a:ln>
            <a:noFill/>
          </a:ln>
        </p:spPr>
        <p:txBody>
          <a:bodyPr spcFirstLastPara="1" wrap="square" lIns="91425" tIns="91425" rIns="91425" bIns="91425" anchor="t" anchorCtr="0"/>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8" name="Google Shape;28;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19653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1" name="Google Shape;31;p6"/>
          <p:cNvSpPr txBox="1">
            <a:spLocks noGrp="1"/>
          </p:cNvSpPr>
          <p:nvPr>
            <p:ph type="title"/>
          </p:nvPr>
        </p:nvSpPr>
        <p:spPr>
          <a:xfrm>
            <a:off x="517200" y="610700"/>
            <a:ext cx="11157600" cy="9148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2" name="Google Shape;32;p6"/>
          <p:cNvSpPr txBox="1">
            <a:spLocks noGrp="1"/>
          </p:cNvSpPr>
          <p:nvPr>
            <p:ph type="body" idx="1"/>
          </p:nvPr>
        </p:nvSpPr>
        <p:spPr>
          <a:xfrm>
            <a:off x="517200" y="1986432"/>
            <a:ext cx="11157600" cy="4105200"/>
          </a:xfrm>
          <a:prstGeom prst="rect">
            <a:avLst/>
          </a:prstGeom>
          <a:noFill/>
          <a:ln>
            <a:noFill/>
          </a:ln>
        </p:spPr>
        <p:txBody>
          <a:bodyPr spcFirstLastPara="1" wrap="square" lIns="91425" tIns="91425" rIns="91425" bIns="91425" anchor="t" anchorCtr="0"/>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33" name="Google Shape;33;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0357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E9BE7-6671-BA42-9497-DE637121B0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218839-B18D-EB46-8099-EADBB94A82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EC411-8632-244B-925C-FBE9E08C4299}"/>
              </a:ext>
            </a:extLst>
          </p:cNvPr>
          <p:cNvSpPr>
            <a:spLocks noGrp="1"/>
          </p:cNvSpPr>
          <p:nvPr>
            <p:ph type="dt" sz="half" idx="10"/>
          </p:nvPr>
        </p:nvSpPr>
        <p:spPr/>
        <p:txBody>
          <a:bodyPr/>
          <a:lstStyle/>
          <a:p>
            <a:fld id="{D851D9D8-A62A-AD44-BD08-5360C723E89E}" type="datetimeFigureOut">
              <a:rPr lang="en-US" smtClean="0"/>
              <a:t>1/17/19</a:t>
            </a:fld>
            <a:endParaRPr lang="en-US"/>
          </a:p>
        </p:txBody>
      </p:sp>
      <p:sp>
        <p:nvSpPr>
          <p:cNvPr id="5" name="Footer Placeholder 4">
            <a:extLst>
              <a:ext uri="{FF2B5EF4-FFF2-40B4-BE49-F238E27FC236}">
                <a16:creationId xmlns:a16="http://schemas.microsoft.com/office/drawing/2014/main" id="{3FCB3D58-E25F-6443-A07D-166804605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6570D-C480-EA45-88F6-BE8C0DE7D73C}"/>
              </a:ext>
            </a:extLst>
          </p:cNvPr>
          <p:cNvSpPr>
            <a:spLocks noGrp="1"/>
          </p:cNvSpPr>
          <p:nvPr>
            <p:ph type="sldNum" sz="quarter" idx="12"/>
          </p:nvPr>
        </p:nvSpPr>
        <p:spPr/>
        <p:txBody>
          <a:bodyPr/>
          <a:lstStyle/>
          <a:p>
            <a:fld id="{69067349-A412-404A-9A52-75676C2B6040}" type="slidenum">
              <a:rPr lang="en-US" smtClean="0"/>
              <a:t>‹#›</a:t>
            </a:fld>
            <a:endParaRPr lang="en-US"/>
          </a:p>
        </p:txBody>
      </p:sp>
    </p:spTree>
    <p:extLst>
      <p:ext uri="{BB962C8B-B14F-4D97-AF65-F5344CB8AC3E}">
        <p14:creationId xmlns:p14="http://schemas.microsoft.com/office/powerpoint/2010/main" val="192840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F1A76-226A-1D4E-94F1-B94E37938F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6C58F3-A6E6-A347-BECD-624C46DE6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86100D6-1894-3D44-8608-F57639E2D73A}"/>
              </a:ext>
            </a:extLst>
          </p:cNvPr>
          <p:cNvSpPr>
            <a:spLocks noGrp="1"/>
          </p:cNvSpPr>
          <p:nvPr>
            <p:ph type="dt" sz="half" idx="10"/>
          </p:nvPr>
        </p:nvSpPr>
        <p:spPr/>
        <p:txBody>
          <a:bodyPr/>
          <a:lstStyle/>
          <a:p>
            <a:fld id="{D851D9D8-A62A-AD44-BD08-5360C723E89E}" type="datetimeFigureOut">
              <a:rPr lang="en-US" smtClean="0"/>
              <a:t>1/17/19</a:t>
            </a:fld>
            <a:endParaRPr lang="en-US"/>
          </a:p>
        </p:txBody>
      </p:sp>
      <p:sp>
        <p:nvSpPr>
          <p:cNvPr id="5" name="Footer Placeholder 4">
            <a:extLst>
              <a:ext uri="{FF2B5EF4-FFF2-40B4-BE49-F238E27FC236}">
                <a16:creationId xmlns:a16="http://schemas.microsoft.com/office/drawing/2014/main" id="{2BA9731A-0D37-5843-969B-B57B2CF5F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4E69F-C071-B743-A8A1-B6DF8FC80BE0}"/>
              </a:ext>
            </a:extLst>
          </p:cNvPr>
          <p:cNvSpPr>
            <a:spLocks noGrp="1"/>
          </p:cNvSpPr>
          <p:nvPr>
            <p:ph type="sldNum" sz="quarter" idx="12"/>
          </p:nvPr>
        </p:nvSpPr>
        <p:spPr/>
        <p:txBody>
          <a:bodyPr/>
          <a:lstStyle/>
          <a:p>
            <a:fld id="{69067349-A412-404A-9A52-75676C2B6040}" type="slidenum">
              <a:rPr lang="en-US" smtClean="0"/>
              <a:t>‹#›</a:t>
            </a:fld>
            <a:endParaRPr lang="en-US"/>
          </a:p>
        </p:txBody>
      </p:sp>
    </p:spTree>
    <p:extLst>
      <p:ext uri="{BB962C8B-B14F-4D97-AF65-F5344CB8AC3E}">
        <p14:creationId xmlns:p14="http://schemas.microsoft.com/office/powerpoint/2010/main" val="368834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5430-2682-B74B-90DE-5611E4311C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A8A1EF-224A-E24E-A78D-79D38E53EF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A424A5-604A-EA40-B4D1-B174803C943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501B93-9A85-5741-818E-E939891BF24E}"/>
              </a:ext>
            </a:extLst>
          </p:cNvPr>
          <p:cNvSpPr>
            <a:spLocks noGrp="1"/>
          </p:cNvSpPr>
          <p:nvPr>
            <p:ph type="dt" sz="half" idx="10"/>
          </p:nvPr>
        </p:nvSpPr>
        <p:spPr/>
        <p:txBody>
          <a:bodyPr/>
          <a:lstStyle/>
          <a:p>
            <a:fld id="{D851D9D8-A62A-AD44-BD08-5360C723E89E}" type="datetimeFigureOut">
              <a:rPr lang="en-US" smtClean="0"/>
              <a:t>1/17/19</a:t>
            </a:fld>
            <a:endParaRPr lang="en-US"/>
          </a:p>
        </p:txBody>
      </p:sp>
      <p:sp>
        <p:nvSpPr>
          <p:cNvPr id="6" name="Footer Placeholder 5">
            <a:extLst>
              <a:ext uri="{FF2B5EF4-FFF2-40B4-BE49-F238E27FC236}">
                <a16:creationId xmlns:a16="http://schemas.microsoft.com/office/drawing/2014/main" id="{A9C7F252-995C-124D-8CD8-AC7170D49E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1CF4C6-7BD5-B34E-B6C9-7B1D0EA09371}"/>
              </a:ext>
            </a:extLst>
          </p:cNvPr>
          <p:cNvSpPr>
            <a:spLocks noGrp="1"/>
          </p:cNvSpPr>
          <p:nvPr>
            <p:ph type="sldNum" sz="quarter" idx="12"/>
          </p:nvPr>
        </p:nvSpPr>
        <p:spPr/>
        <p:txBody>
          <a:bodyPr/>
          <a:lstStyle/>
          <a:p>
            <a:fld id="{69067349-A412-404A-9A52-75676C2B6040}" type="slidenum">
              <a:rPr lang="en-US" smtClean="0"/>
              <a:t>‹#›</a:t>
            </a:fld>
            <a:endParaRPr lang="en-US"/>
          </a:p>
        </p:txBody>
      </p:sp>
    </p:spTree>
    <p:extLst>
      <p:ext uri="{BB962C8B-B14F-4D97-AF65-F5344CB8AC3E}">
        <p14:creationId xmlns:p14="http://schemas.microsoft.com/office/powerpoint/2010/main" val="40999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2CED-78D7-C84B-A58A-70CC932708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B459E6-DCCA-104D-82A8-29ECD7B285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AB7EA0-C3DB-7142-B4D1-5C9A8EAAEB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1EEABC-353F-B04F-B56F-AF645099DF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F42C70-5F08-E348-8635-367CBE8A58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D5EF06-541E-674E-8C8E-EC2907C0394D}"/>
              </a:ext>
            </a:extLst>
          </p:cNvPr>
          <p:cNvSpPr>
            <a:spLocks noGrp="1"/>
          </p:cNvSpPr>
          <p:nvPr>
            <p:ph type="dt" sz="half" idx="10"/>
          </p:nvPr>
        </p:nvSpPr>
        <p:spPr/>
        <p:txBody>
          <a:bodyPr/>
          <a:lstStyle/>
          <a:p>
            <a:fld id="{D851D9D8-A62A-AD44-BD08-5360C723E89E}" type="datetimeFigureOut">
              <a:rPr lang="en-US" smtClean="0"/>
              <a:t>1/17/19</a:t>
            </a:fld>
            <a:endParaRPr lang="en-US"/>
          </a:p>
        </p:txBody>
      </p:sp>
      <p:sp>
        <p:nvSpPr>
          <p:cNvPr id="8" name="Footer Placeholder 7">
            <a:extLst>
              <a:ext uri="{FF2B5EF4-FFF2-40B4-BE49-F238E27FC236}">
                <a16:creationId xmlns:a16="http://schemas.microsoft.com/office/drawing/2014/main" id="{06221812-C4B9-804F-801A-629C6A329D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E78E38-5650-BF4F-85FC-4D5ECC9C4F92}"/>
              </a:ext>
            </a:extLst>
          </p:cNvPr>
          <p:cNvSpPr>
            <a:spLocks noGrp="1"/>
          </p:cNvSpPr>
          <p:nvPr>
            <p:ph type="sldNum" sz="quarter" idx="12"/>
          </p:nvPr>
        </p:nvSpPr>
        <p:spPr/>
        <p:txBody>
          <a:bodyPr/>
          <a:lstStyle/>
          <a:p>
            <a:fld id="{69067349-A412-404A-9A52-75676C2B6040}" type="slidenum">
              <a:rPr lang="en-US" smtClean="0"/>
              <a:t>‹#›</a:t>
            </a:fld>
            <a:endParaRPr lang="en-US"/>
          </a:p>
        </p:txBody>
      </p:sp>
    </p:spTree>
    <p:extLst>
      <p:ext uri="{BB962C8B-B14F-4D97-AF65-F5344CB8AC3E}">
        <p14:creationId xmlns:p14="http://schemas.microsoft.com/office/powerpoint/2010/main" val="429035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D723-27EA-3940-887E-62B6FFC19F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EF2861-65BC-0D47-98AB-AD6C91C75F3A}"/>
              </a:ext>
            </a:extLst>
          </p:cNvPr>
          <p:cNvSpPr>
            <a:spLocks noGrp="1"/>
          </p:cNvSpPr>
          <p:nvPr>
            <p:ph type="dt" sz="half" idx="10"/>
          </p:nvPr>
        </p:nvSpPr>
        <p:spPr/>
        <p:txBody>
          <a:bodyPr/>
          <a:lstStyle/>
          <a:p>
            <a:fld id="{D851D9D8-A62A-AD44-BD08-5360C723E89E}" type="datetimeFigureOut">
              <a:rPr lang="en-US" smtClean="0"/>
              <a:t>1/17/19</a:t>
            </a:fld>
            <a:endParaRPr lang="en-US"/>
          </a:p>
        </p:txBody>
      </p:sp>
      <p:sp>
        <p:nvSpPr>
          <p:cNvPr id="4" name="Footer Placeholder 3">
            <a:extLst>
              <a:ext uri="{FF2B5EF4-FFF2-40B4-BE49-F238E27FC236}">
                <a16:creationId xmlns:a16="http://schemas.microsoft.com/office/drawing/2014/main" id="{50C6D984-F16F-F147-AAEA-C00B2E043D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29FFA4-F4D0-0F44-AA61-727C01CED6A3}"/>
              </a:ext>
            </a:extLst>
          </p:cNvPr>
          <p:cNvSpPr>
            <a:spLocks noGrp="1"/>
          </p:cNvSpPr>
          <p:nvPr>
            <p:ph type="sldNum" sz="quarter" idx="12"/>
          </p:nvPr>
        </p:nvSpPr>
        <p:spPr/>
        <p:txBody>
          <a:bodyPr/>
          <a:lstStyle/>
          <a:p>
            <a:fld id="{69067349-A412-404A-9A52-75676C2B6040}" type="slidenum">
              <a:rPr lang="en-US" smtClean="0"/>
              <a:t>‹#›</a:t>
            </a:fld>
            <a:endParaRPr lang="en-US"/>
          </a:p>
        </p:txBody>
      </p:sp>
    </p:spTree>
    <p:extLst>
      <p:ext uri="{BB962C8B-B14F-4D97-AF65-F5344CB8AC3E}">
        <p14:creationId xmlns:p14="http://schemas.microsoft.com/office/powerpoint/2010/main" val="183370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9B89C7-5311-DC47-81F0-D3BFE7F35098}"/>
              </a:ext>
            </a:extLst>
          </p:cNvPr>
          <p:cNvSpPr>
            <a:spLocks noGrp="1"/>
          </p:cNvSpPr>
          <p:nvPr>
            <p:ph type="dt" sz="half" idx="10"/>
          </p:nvPr>
        </p:nvSpPr>
        <p:spPr/>
        <p:txBody>
          <a:bodyPr/>
          <a:lstStyle/>
          <a:p>
            <a:fld id="{D851D9D8-A62A-AD44-BD08-5360C723E89E}" type="datetimeFigureOut">
              <a:rPr lang="en-US" smtClean="0"/>
              <a:t>1/17/19</a:t>
            </a:fld>
            <a:endParaRPr lang="en-US"/>
          </a:p>
        </p:txBody>
      </p:sp>
      <p:sp>
        <p:nvSpPr>
          <p:cNvPr id="3" name="Footer Placeholder 2">
            <a:extLst>
              <a:ext uri="{FF2B5EF4-FFF2-40B4-BE49-F238E27FC236}">
                <a16:creationId xmlns:a16="http://schemas.microsoft.com/office/drawing/2014/main" id="{7E23B2CE-CD13-0844-974B-2E916C90FF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55E94D-ACBB-1E45-9594-F940BCB99CE1}"/>
              </a:ext>
            </a:extLst>
          </p:cNvPr>
          <p:cNvSpPr>
            <a:spLocks noGrp="1"/>
          </p:cNvSpPr>
          <p:nvPr>
            <p:ph type="sldNum" sz="quarter" idx="12"/>
          </p:nvPr>
        </p:nvSpPr>
        <p:spPr/>
        <p:txBody>
          <a:bodyPr/>
          <a:lstStyle/>
          <a:p>
            <a:fld id="{69067349-A412-404A-9A52-75676C2B6040}" type="slidenum">
              <a:rPr lang="en-US" smtClean="0"/>
              <a:t>‹#›</a:t>
            </a:fld>
            <a:endParaRPr lang="en-US"/>
          </a:p>
        </p:txBody>
      </p:sp>
    </p:spTree>
    <p:extLst>
      <p:ext uri="{BB962C8B-B14F-4D97-AF65-F5344CB8AC3E}">
        <p14:creationId xmlns:p14="http://schemas.microsoft.com/office/powerpoint/2010/main" val="16708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CA4C7-7964-D440-A48C-11E788DB2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3A075D-0423-974E-989D-F2931AAF39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2EF0FC-A57F-CE49-8C83-6F85138C7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E9128F-19C7-BF44-AEED-D6B08A095814}"/>
              </a:ext>
            </a:extLst>
          </p:cNvPr>
          <p:cNvSpPr>
            <a:spLocks noGrp="1"/>
          </p:cNvSpPr>
          <p:nvPr>
            <p:ph type="dt" sz="half" idx="10"/>
          </p:nvPr>
        </p:nvSpPr>
        <p:spPr/>
        <p:txBody>
          <a:bodyPr/>
          <a:lstStyle/>
          <a:p>
            <a:fld id="{D851D9D8-A62A-AD44-BD08-5360C723E89E}" type="datetimeFigureOut">
              <a:rPr lang="en-US" smtClean="0"/>
              <a:t>1/17/19</a:t>
            </a:fld>
            <a:endParaRPr lang="en-US"/>
          </a:p>
        </p:txBody>
      </p:sp>
      <p:sp>
        <p:nvSpPr>
          <p:cNvPr id="6" name="Footer Placeholder 5">
            <a:extLst>
              <a:ext uri="{FF2B5EF4-FFF2-40B4-BE49-F238E27FC236}">
                <a16:creationId xmlns:a16="http://schemas.microsoft.com/office/drawing/2014/main" id="{9406A0B9-1BB2-3A49-8B28-B7809674B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52904-3C3E-1B46-A25F-365565A6BA5B}"/>
              </a:ext>
            </a:extLst>
          </p:cNvPr>
          <p:cNvSpPr>
            <a:spLocks noGrp="1"/>
          </p:cNvSpPr>
          <p:nvPr>
            <p:ph type="sldNum" sz="quarter" idx="12"/>
          </p:nvPr>
        </p:nvSpPr>
        <p:spPr/>
        <p:txBody>
          <a:bodyPr/>
          <a:lstStyle/>
          <a:p>
            <a:fld id="{69067349-A412-404A-9A52-75676C2B6040}" type="slidenum">
              <a:rPr lang="en-US" smtClean="0"/>
              <a:t>‹#›</a:t>
            </a:fld>
            <a:endParaRPr lang="en-US"/>
          </a:p>
        </p:txBody>
      </p:sp>
    </p:spTree>
    <p:extLst>
      <p:ext uri="{BB962C8B-B14F-4D97-AF65-F5344CB8AC3E}">
        <p14:creationId xmlns:p14="http://schemas.microsoft.com/office/powerpoint/2010/main" val="68006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8A117-3F37-B547-8F85-AC9F555F1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1E4F38-E708-A749-80A2-49E572884F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E9E96E-E979-B14D-9D85-D182B5BDA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A75538-8E12-874A-B1E5-81DDB5896B6A}"/>
              </a:ext>
            </a:extLst>
          </p:cNvPr>
          <p:cNvSpPr>
            <a:spLocks noGrp="1"/>
          </p:cNvSpPr>
          <p:nvPr>
            <p:ph type="dt" sz="half" idx="10"/>
          </p:nvPr>
        </p:nvSpPr>
        <p:spPr/>
        <p:txBody>
          <a:bodyPr/>
          <a:lstStyle/>
          <a:p>
            <a:fld id="{D851D9D8-A62A-AD44-BD08-5360C723E89E}" type="datetimeFigureOut">
              <a:rPr lang="en-US" smtClean="0"/>
              <a:t>1/17/19</a:t>
            </a:fld>
            <a:endParaRPr lang="en-US"/>
          </a:p>
        </p:txBody>
      </p:sp>
      <p:sp>
        <p:nvSpPr>
          <p:cNvPr id="6" name="Footer Placeholder 5">
            <a:extLst>
              <a:ext uri="{FF2B5EF4-FFF2-40B4-BE49-F238E27FC236}">
                <a16:creationId xmlns:a16="http://schemas.microsoft.com/office/drawing/2014/main" id="{C4FD5949-2DC6-5745-98CB-DC61C3C9D0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EEE75-B895-A841-9445-055DEFC811E4}"/>
              </a:ext>
            </a:extLst>
          </p:cNvPr>
          <p:cNvSpPr>
            <a:spLocks noGrp="1"/>
          </p:cNvSpPr>
          <p:nvPr>
            <p:ph type="sldNum" sz="quarter" idx="12"/>
          </p:nvPr>
        </p:nvSpPr>
        <p:spPr/>
        <p:txBody>
          <a:bodyPr/>
          <a:lstStyle/>
          <a:p>
            <a:fld id="{69067349-A412-404A-9A52-75676C2B6040}" type="slidenum">
              <a:rPr lang="en-US" smtClean="0"/>
              <a:t>‹#›</a:t>
            </a:fld>
            <a:endParaRPr lang="en-US"/>
          </a:p>
        </p:txBody>
      </p:sp>
    </p:spTree>
    <p:extLst>
      <p:ext uri="{BB962C8B-B14F-4D97-AF65-F5344CB8AC3E}">
        <p14:creationId xmlns:p14="http://schemas.microsoft.com/office/powerpoint/2010/main" val="345751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7CF100-CDBD-EC41-9B8D-DE5688B4E7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4E6C69-0ECD-9345-AD7E-33F40F8781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7B829-38A0-B944-A0FB-9236C831AD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1D9D8-A62A-AD44-BD08-5360C723E89E}" type="datetimeFigureOut">
              <a:rPr lang="en-US" smtClean="0"/>
              <a:t>1/17/19</a:t>
            </a:fld>
            <a:endParaRPr lang="en-US"/>
          </a:p>
        </p:txBody>
      </p:sp>
      <p:sp>
        <p:nvSpPr>
          <p:cNvPr id="5" name="Footer Placeholder 4">
            <a:extLst>
              <a:ext uri="{FF2B5EF4-FFF2-40B4-BE49-F238E27FC236}">
                <a16:creationId xmlns:a16="http://schemas.microsoft.com/office/drawing/2014/main" id="{CE96AB03-3033-1248-92B8-FC3D8F9BA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D60A36-7049-A444-80FA-A162597F87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67349-A412-404A-9A52-75676C2B6040}" type="slidenum">
              <a:rPr lang="en-US" smtClean="0"/>
              <a:t>‹#›</a:t>
            </a:fld>
            <a:endParaRPr lang="en-US"/>
          </a:p>
        </p:txBody>
      </p:sp>
    </p:spTree>
    <p:extLst>
      <p:ext uri="{BB962C8B-B14F-4D97-AF65-F5344CB8AC3E}">
        <p14:creationId xmlns:p14="http://schemas.microsoft.com/office/powerpoint/2010/main" val="338833785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hyperlink" Target="mailto:info@aamn.org" TargetMode="External"/><Relationship Id="rId5" Type="http://schemas.openxmlformats.org/officeDocument/2006/relationships/image" Target="../media/image6.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s://nursesalaryguide.net/nurse-salary-by-state/" TargetMode="External"/><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E9FB82-7422-C540-954C-0F479FB720E9}"/>
              </a:ext>
            </a:extLst>
          </p:cNvPr>
          <p:cNvPicPr>
            <a:picLocks noChangeAspect="1"/>
          </p:cNvPicPr>
          <p:nvPr/>
        </p:nvPicPr>
        <p:blipFill>
          <a:blip r:embed="rId2"/>
          <a:stretch>
            <a:fillRect/>
          </a:stretch>
        </p:blipFill>
        <p:spPr>
          <a:xfrm>
            <a:off x="0" y="6721298"/>
            <a:ext cx="12192000" cy="53947"/>
          </a:xfrm>
          <a:prstGeom prst="rect">
            <a:avLst/>
          </a:prstGeom>
        </p:spPr>
      </p:pic>
      <p:pic>
        <p:nvPicPr>
          <p:cNvPr id="11" name="Picture 10">
            <a:extLst>
              <a:ext uri="{FF2B5EF4-FFF2-40B4-BE49-F238E27FC236}">
                <a16:creationId xmlns:a16="http://schemas.microsoft.com/office/drawing/2014/main" id="{4B80A6AC-205B-3A44-BDED-62856AB0758C}"/>
              </a:ext>
            </a:extLst>
          </p:cNvPr>
          <p:cNvPicPr>
            <a:picLocks noChangeAspect="1"/>
          </p:cNvPicPr>
          <p:nvPr/>
        </p:nvPicPr>
        <p:blipFill>
          <a:blip r:embed="rId3"/>
          <a:stretch>
            <a:fillRect/>
          </a:stretch>
        </p:blipFill>
        <p:spPr>
          <a:xfrm>
            <a:off x="0" y="3119833"/>
            <a:ext cx="6933302" cy="3601465"/>
          </a:xfrm>
          <a:prstGeom prst="rect">
            <a:avLst/>
          </a:prstGeom>
        </p:spPr>
      </p:pic>
      <p:pic>
        <p:nvPicPr>
          <p:cNvPr id="9" name="Picture 8">
            <a:extLst>
              <a:ext uri="{FF2B5EF4-FFF2-40B4-BE49-F238E27FC236}">
                <a16:creationId xmlns:a16="http://schemas.microsoft.com/office/drawing/2014/main" id="{58EA8FDB-87E9-F448-A609-33BC648ED496}"/>
              </a:ext>
            </a:extLst>
          </p:cNvPr>
          <p:cNvPicPr>
            <a:picLocks noChangeAspect="1"/>
          </p:cNvPicPr>
          <p:nvPr/>
        </p:nvPicPr>
        <p:blipFill>
          <a:blip r:embed="rId4"/>
          <a:stretch>
            <a:fillRect/>
          </a:stretch>
        </p:blipFill>
        <p:spPr>
          <a:xfrm>
            <a:off x="1740103" y="1338819"/>
            <a:ext cx="8711793" cy="4525292"/>
          </a:xfrm>
          <a:prstGeom prst="rect">
            <a:avLst/>
          </a:prstGeom>
        </p:spPr>
      </p:pic>
      <p:pic>
        <p:nvPicPr>
          <p:cNvPr id="22" name="Picture 21">
            <a:extLst>
              <a:ext uri="{FF2B5EF4-FFF2-40B4-BE49-F238E27FC236}">
                <a16:creationId xmlns:a16="http://schemas.microsoft.com/office/drawing/2014/main" id="{591E38BE-675E-E340-B25C-9B4AB4AFE9BD}"/>
              </a:ext>
            </a:extLst>
          </p:cNvPr>
          <p:cNvPicPr>
            <a:picLocks noChangeAspect="1"/>
          </p:cNvPicPr>
          <p:nvPr/>
        </p:nvPicPr>
        <p:blipFill>
          <a:blip r:embed="rId5"/>
          <a:stretch>
            <a:fillRect/>
          </a:stretch>
        </p:blipFill>
        <p:spPr>
          <a:xfrm>
            <a:off x="5258699" y="0"/>
            <a:ext cx="6933301" cy="3601465"/>
          </a:xfrm>
          <a:prstGeom prst="rect">
            <a:avLst/>
          </a:prstGeom>
        </p:spPr>
      </p:pic>
      <p:pic>
        <p:nvPicPr>
          <p:cNvPr id="19" name="Picture 18">
            <a:extLst>
              <a:ext uri="{FF2B5EF4-FFF2-40B4-BE49-F238E27FC236}">
                <a16:creationId xmlns:a16="http://schemas.microsoft.com/office/drawing/2014/main" id="{89D25ADA-5709-C444-A166-4D7EAABF43B7}"/>
              </a:ext>
            </a:extLst>
          </p:cNvPr>
          <p:cNvPicPr>
            <a:picLocks noChangeAspect="1"/>
          </p:cNvPicPr>
          <p:nvPr/>
        </p:nvPicPr>
        <p:blipFill>
          <a:blip r:embed="rId6"/>
          <a:stretch>
            <a:fillRect/>
          </a:stretch>
        </p:blipFill>
        <p:spPr>
          <a:xfrm>
            <a:off x="3117849" y="2197100"/>
            <a:ext cx="5956300" cy="2463800"/>
          </a:xfrm>
          <a:prstGeom prst="rect">
            <a:avLst/>
          </a:prstGeom>
        </p:spPr>
      </p:pic>
    </p:spTree>
    <p:extLst>
      <p:ext uri="{BB962C8B-B14F-4D97-AF65-F5344CB8AC3E}">
        <p14:creationId xmlns:p14="http://schemas.microsoft.com/office/powerpoint/2010/main" val="3998932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prstGeom prst="rect">
            <a:avLst/>
          </a:prstGeom>
          <a:noFill/>
          <a:ln>
            <a:noFill/>
          </a:ln>
        </p:spPr>
        <p:txBody>
          <a:bodyPr spcFirstLastPara="1" vert="horz" wrap="square" lIns="121900" tIns="121900" rIns="121900" bIns="121900" rtlCol="0" anchor="b" anchorCtr="0">
            <a:noAutofit/>
          </a:bodyPr>
          <a:lstStyle/>
          <a:p>
            <a:pPr algn="ctr"/>
            <a:r>
              <a:rPr lang="en"/>
              <a:t>How can I afford to go to school?</a:t>
            </a:r>
            <a:endParaRPr/>
          </a:p>
        </p:txBody>
      </p:sp>
      <p:sp>
        <p:nvSpPr>
          <p:cNvPr id="113" name="Google Shape;113;p21"/>
          <p:cNvSpPr txBox="1">
            <a:spLocks noGrp="1"/>
          </p:cNvSpPr>
          <p:nvPr>
            <p:ph type="body" idx="1"/>
          </p:nvPr>
        </p:nvSpPr>
        <p:spPr>
          <a:prstGeom prst="rect">
            <a:avLst/>
          </a:prstGeom>
          <a:noFill/>
          <a:ln>
            <a:noFill/>
          </a:ln>
        </p:spPr>
        <p:txBody>
          <a:bodyPr spcFirstLastPara="1" vert="horz" wrap="square" lIns="121900" tIns="121900" rIns="121900" bIns="121900" rtlCol="0" anchor="t" anchorCtr="0">
            <a:noAutofit/>
          </a:bodyPr>
          <a:lstStyle/>
          <a:p>
            <a:pPr>
              <a:lnSpc>
                <a:spcPct val="150000"/>
              </a:lnSpc>
            </a:pPr>
            <a:r>
              <a:rPr lang="en"/>
              <a:t>FAFSA</a:t>
            </a:r>
            <a:endParaRPr/>
          </a:p>
          <a:p>
            <a:pPr>
              <a:lnSpc>
                <a:spcPct val="150000"/>
              </a:lnSpc>
            </a:pPr>
            <a:r>
              <a:rPr lang="en"/>
              <a:t>Scholarship</a:t>
            </a:r>
            <a:endParaRPr/>
          </a:p>
          <a:p>
            <a:pPr>
              <a:lnSpc>
                <a:spcPct val="150000"/>
              </a:lnSpc>
            </a:pPr>
            <a:r>
              <a:rPr lang="en"/>
              <a:t>Attain certification as a Nurse’s Assistant</a:t>
            </a:r>
            <a:endParaRPr/>
          </a:p>
          <a:p>
            <a:pPr>
              <a:lnSpc>
                <a:spcPct val="150000"/>
              </a:lnSpc>
            </a:pPr>
            <a:r>
              <a:rPr lang="en"/>
              <a:t>Broaden your professional network</a:t>
            </a:r>
            <a:endParaRPr/>
          </a:p>
          <a:p>
            <a:pPr>
              <a:lnSpc>
                <a:spcPct val="150000"/>
              </a:lnSpc>
            </a:pPr>
            <a:r>
              <a:rPr lang="en"/>
              <a:t>Reevaluate what else you spend money on while in school</a:t>
            </a:r>
            <a:endParaRPr/>
          </a:p>
          <a:p>
            <a:pPr>
              <a:lnSpc>
                <a:spcPct val="150000"/>
              </a:lnSpc>
            </a:pPr>
            <a:r>
              <a:rPr lang="en"/>
              <a:t>Begin saving BEFORE you go to college</a:t>
            </a:r>
            <a:endParaRPr/>
          </a:p>
          <a:p>
            <a:pPr indent="0">
              <a:spcBef>
                <a:spcPts val="2133"/>
              </a:spcBef>
              <a:spcAft>
                <a:spcPts val="2133"/>
              </a:spcAft>
              <a:buNone/>
            </a:pPr>
            <a:endParaRPr/>
          </a:p>
        </p:txBody>
      </p:sp>
      <p:pic>
        <p:nvPicPr>
          <p:cNvPr id="4" name="Picture 3">
            <a:extLst>
              <a:ext uri="{FF2B5EF4-FFF2-40B4-BE49-F238E27FC236}">
                <a16:creationId xmlns:a16="http://schemas.microsoft.com/office/drawing/2014/main" id="{97C1FB8D-F981-384E-A1C6-C675BEB9866F}"/>
              </a:ext>
            </a:extLst>
          </p:cNvPr>
          <p:cNvPicPr>
            <a:picLocks noChangeAspect="1"/>
          </p:cNvPicPr>
          <p:nvPr/>
        </p:nvPicPr>
        <p:blipFill>
          <a:blip r:embed="rId3"/>
          <a:stretch>
            <a:fillRect/>
          </a:stretch>
        </p:blipFill>
        <p:spPr>
          <a:xfrm>
            <a:off x="0" y="6721298"/>
            <a:ext cx="12192000" cy="53947"/>
          </a:xfrm>
          <a:prstGeom prst="rect">
            <a:avLst/>
          </a:prstGeom>
        </p:spPr>
      </p:pic>
      <p:pic>
        <p:nvPicPr>
          <p:cNvPr id="5" name="Picture 4">
            <a:extLst>
              <a:ext uri="{FF2B5EF4-FFF2-40B4-BE49-F238E27FC236}">
                <a16:creationId xmlns:a16="http://schemas.microsoft.com/office/drawing/2014/main" id="{9EE4E5F8-3F8E-264C-8A6B-F41245A8E1B7}"/>
              </a:ext>
            </a:extLst>
          </p:cNvPr>
          <p:cNvPicPr>
            <a:picLocks noChangeAspect="1"/>
          </p:cNvPicPr>
          <p:nvPr/>
        </p:nvPicPr>
        <p:blipFill>
          <a:blip r:embed="rId4"/>
          <a:stretch>
            <a:fillRect/>
          </a:stretch>
        </p:blipFill>
        <p:spPr>
          <a:xfrm>
            <a:off x="10804652" y="6210807"/>
            <a:ext cx="1254591" cy="510489"/>
          </a:xfrm>
          <a:prstGeom prst="rect">
            <a:avLst/>
          </a:prstGeom>
        </p:spPr>
      </p:pic>
    </p:spTree>
    <p:extLst>
      <p:ext uri="{BB962C8B-B14F-4D97-AF65-F5344CB8AC3E}">
        <p14:creationId xmlns:p14="http://schemas.microsoft.com/office/powerpoint/2010/main" val="881518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prstGeom prst="rect">
            <a:avLst/>
          </a:prstGeom>
          <a:noFill/>
          <a:ln>
            <a:noFill/>
          </a:ln>
        </p:spPr>
        <p:txBody>
          <a:bodyPr spcFirstLastPara="1" vert="horz" wrap="square" lIns="121900" tIns="121900" rIns="121900" bIns="121900" rtlCol="0" anchor="b" anchorCtr="0">
            <a:noAutofit/>
          </a:bodyPr>
          <a:lstStyle/>
          <a:p>
            <a:pPr algn="ctr"/>
            <a:r>
              <a:rPr lang="en" dirty="0"/>
              <a:t>2. Opportunity for Advancement </a:t>
            </a:r>
            <a:endParaRPr dirty="0"/>
          </a:p>
        </p:txBody>
      </p:sp>
      <p:sp>
        <p:nvSpPr>
          <p:cNvPr id="119" name="Google Shape;119;p22"/>
          <p:cNvSpPr txBox="1">
            <a:spLocks noGrp="1"/>
          </p:cNvSpPr>
          <p:nvPr>
            <p:ph type="body" idx="1"/>
          </p:nvPr>
        </p:nvSpPr>
        <p:spPr>
          <a:prstGeom prst="rect">
            <a:avLst/>
          </a:prstGeom>
          <a:noFill/>
          <a:ln>
            <a:noFill/>
          </a:ln>
        </p:spPr>
        <p:txBody>
          <a:bodyPr spcFirstLastPara="1" vert="horz" wrap="square" lIns="121900" tIns="121900" rIns="121900" bIns="121900" rtlCol="0" anchor="t" anchorCtr="0">
            <a:noAutofit/>
          </a:bodyPr>
          <a:lstStyle/>
          <a:p>
            <a:pPr marL="0" indent="0">
              <a:buNone/>
            </a:pPr>
            <a:r>
              <a:rPr lang="en"/>
              <a:t>In nursing, the options for advancement and graduate work are endless. </a:t>
            </a:r>
            <a:endParaRPr/>
          </a:p>
          <a:p>
            <a:pPr marL="0" indent="0">
              <a:spcBef>
                <a:spcPts val="2133"/>
              </a:spcBef>
              <a:buNone/>
            </a:pPr>
            <a:r>
              <a:rPr lang="en"/>
              <a:t>Broadly speaking, there are three “groups” of graduate-level advancement </a:t>
            </a:r>
            <a:endParaRPr/>
          </a:p>
          <a:p>
            <a:pPr>
              <a:lnSpc>
                <a:spcPct val="150000"/>
              </a:lnSpc>
              <a:spcBef>
                <a:spcPts val="2133"/>
              </a:spcBef>
              <a:buAutoNum type="arabicPeriod"/>
            </a:pPr>
            <a:r>
              <a:rPr lang="en"/>
              <a:t>Professional RN certifications</a:t>
            </a:r>
            <a:endParaRPr/>
          </a:p>
          <a:p>
            <a:pPr>
              <a:lnSpc>
                <a:spcPct val="150000"/>
              </a:lnSpc>
              <a:buAutoNum type="arabicPeriod"/>
            </a:pPr>
            <a:r>
              <a:rPr lang="en"/>
              <a:t>Master’s level</a:t>
            </a:r>
            <a:endParaRPr/>
          </a:p>
          <a:p>
            <a:pPr>
              <a:lnSpc>
                <a:spcPct val="150000"/>
              </a:lnSpc>
              <a:buAutoNum type="arabicPeriod"/>
            </a:pPr>
            <a:r>
              <a:rPr lang="en"/>
              <a:t>Doctoral level</a:t>
            </a:r>
            <a:endParaRPr/>
          </a:p>
          <a:p>
            <a:pPr marL="0" indent="0">
              <a:spcBef>
                <a:spcPts val="2133"/>
              </a:spcBef>
              <a:spcAft>
                <a:spcPts val="2133"/>
              </a:spcAft>
              <a:buNone/>
            </a:pPr>
            <a:endParaRPr/>
          </a:p>
        </p:txBody>
      </p:sp>
      <p:pic>
        <p:nvPicPr>
          <p:cNvPr id="4" name="Picture 3">
            <a:extLst>
              <a:ext uri="{FF2B5EF4-FFF2-40B4-BE49-F238E27FC236}">
                <a16:creationId xmlns:a16="http://schemas.microsoft.com/office/drawing/2014/main" id="{2FCD66C9-0BEC-E54D-9D3F-32976A9C9FEC}"/>
              </a:ext>
            </a:extLst>
          </p:cNvPr>
          <p:cNvPicPr>
            <a:picLocks noChangeAspect="1"/>
          </p:cNvPicPr>
          <p:nvPr/>
        </p:nvPicPr>
        <p:blipFill>
          <a:blip r:embed="rId3"/>
          <a:stretch>
            <a:fillRect/>
          </a:stretch>
        </p:blipFill>
        <p:spPr>
          <a:xfrm>
            <a:off x="0" y="6721298"/>
            <a:ext cx="12192000" cy="53947"/>
          </a:xfrm>
          <a:prstGeom prst="rect">
            <a:avLst/>
          </a:prstGeom>
        </p:spPr>
      </p:pic>
      <p:pic>
        <p:nvPicPr>
          <p:cNvPr id="5" name="Picture 4">
            <a:extLst>
              <a:ext uri="{FF2B5EF4-FFF2-40B4-BE49-F238E27FC236}">
                <a16:creationId xmlns:a16="http://schemas.microsoft.com/office/drawing/2014/main" id="{63296CAC-B29B-4546-8863-3976BA047C05}"/>
              </a:ext>
            </a:extLst>
          </p:cNvPr>
          <p:cNvPicPr>
            <a:picLocks noChangeAspect="1"/>
          </p:cNvPicPr>
          <p:nvPr/>
        </p:nvPicPr>
        <p:blipFill>
          <a:blip r:embed="rId4"/>
          <a:stretch>
            <a:fillRect/>
          </a:stretch>
        </p:blipFill>
        <p:spPr>
          <a:xfrm>
            <a:off x="10804652" y="6210807"/>
            <a:ext cx="1254591" cy="510489"/>
          </a:xfrm>
          <a:prstGeom prst="rect">
            <a:avLst/>
          </a:prstGeom>
        </p:spPr>
      </p:pic>
    </p:spTree>
    <p:extLst>
      <p:ext uri="{BB962C8B-B14F-4D97-AF65-F5344CB8AC3E}">
        <p14:creationId xmlns:p14="http://schemas.microsoft.com/office/powerpoint/2010/main" val="209888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prstGeom prst="rect">
            <a:avLst/>
          </a:prstGeom>
          <a:noFill/>
          <a:ln>
            <a:noFill/>
          </a:ln>
        </p:spPr>
        <p:txBody>
          <a:bodyPr spcFirstLastPara="1" vert="horz" wrap="square" lIns="121900" tIns="121900" rIns="121900" bIns="121900" rtlCol="0" anchor="b" anchorCtr="0">
            <a:noAutofit/>
          </a:bodyPr>
          <a:lstStyle/>
          <a:p>
            <a:pPr algn="ctr"/>
            <a:r>
              <a:rPr lang="en"/>
              <a:t>2. Opportunity for Advancement: Group 1 </a:t>
            </a:r>
            <a:endParaRPr/>
          </a:p>
        </p:txBody>
      </p:sp>
      <p:sp>
        <p:nvSpPr>
          <p:cNvPr id="125" name="Google Shape;125;p23"/>
          <p:cNvSpPr txBox="1">
            <a:spLocks noGrp="1"/>
          </p:cNvSpPr>
          <p:nvPr>
            <p:ph type="body" idx="1"/>
          </p:nvPr>
        </p:nvSpPr>
        <p:spPr>
          <a:xfrm>
            <a:off x="517200" y="1625947"/>
            <a:ext cx="11157600" cy="4105200"/>
          </a:xfrm>
          <a:prstGeom prst="rect">
            <a:avLst/>
          </a:prstGeom>
          <a:noFill/>
          <a:ln>
            <a:noFill/>
          </a:ln>
        </p:spPr>
        <p:txBody>
          <a:bodyPr spcFirstLastPara="1" vert="horz" wrap="square" lIns="121900" tIns="121900" rIns="121900" bIns="121900" rtlCol="0" anchor="t" anchorCtr="0">
            <a:noAutofit/>
          </a:bodyPr>
          <a:lstStyle/>
          <a:p>
            <a:pPr marL="0" indent="0">
              <a:buNone/>
            </a:pPr>
            <a:r>
              <a:rPr lang="en" dirty="0"/>
              <a:t>Professional Certifications:</a:t>
            </a:r>
            <a:endParaRPr dirty="0"/>
          </a:p>
          <a:p>
            <a:pPr>
              <a:spcBef>
                <a:spcPts val="2133"/>
              </a:spcBef>
              <a:buChar char="-"/>
            </a:pPr>
            <a:r>
              <a:rPr lang="en" dirty="0"/>
              <a:t>Single class obligations</a:t>
            </a:r>
            <a:endParaRPr dirty="0"/>
          </a:p>
          <a:p>
            <a:pPr>
              <a:buChar char="-"/>
            </a:pPr>
            <a:r>
              <a:rPr lang="en" dirty="0"/>
              <a:t>Usually involve a certification examination</a:t>
            </a:r>
            <a:endParaRPr dirty="0"/>
          </a:p>
          <a:p>
            <a:pPr>
              <a:buChar char="-"/>
            </a:pPr>
            <a:r>
              <a:rPr lang="en" dirty="0"/>
              <a:t>Allow for “specialization” in the field</a:t>
            </a:r>
            <a:endParaRPr dirty="0"/>
          </a:p>
          <a:p>
            <a:pPr marL="0" indent="0">
              <a:spcBef>
                <a:spcPts val="2133"/>
              </a:spcBef>
              <a:buNone/>
            </a:pPr>
            <a:r>
              <a:rPr lang="en" dirty="0"/>
              <a:t>Benefits:</a:t>
            </a:r>
            <a:endParaRPr dirty="0"/>
          </a:p>
          <a:p>
            <a:pPr>
              <a:spcBef>
                <a:spcPts val="2133"/>
              </a:spcBef>
              <a:buChar char="-"/>
            </a:pPr>
            <a:r>
              <a:rPr lang="en" dirty="0"/>
              <a:t>Increase pay</a:t>
            </a:r>
            <a:endParaRPr dirty="0"/>
          </a:p>
          <a:p>
            <a:pPr>
              <a:buChar char="-"/>
            </a:pPr>
            <a:r>
              <a:rPr lang="en" dirty="0"/>
              <a:t>Networking within the specialized organization</a:t>
            </a:r>
            <a:endParaRPr dirty="0"/>
          </a:p>
          <a:p>
            <a:pPr>
              <a:buChar char="-"/>
            </a:pPr>
            <a:r>
              <a:rPr lang="en" dirty="0"/>
              <a:t>More competitive for jobs </a:t>
            </a:r>
            <a:endParaRPr dirty="0"/>
          </a:p>
        </p:txBody>
      </p:sp>
      <p:pic>
        <p:nvPicPr>
          <p:cNvPr id="4" name="Picture 3">
            <a:extLst>
              <a:ext uri="{FF2B5EF4-FFF2-40B4-BE49-F238E27FC236}">
                <a16:creationId xmlns:a16="http://schemas.microsoft.com/office/drawing/2014/main" id="{3B71C789-0A36-5A4D-A873-18FB4836A29E}"/>
              </a:ext>
            </a:extLst>
          </p:cNvPr>
          <p:cNvPicPr>
            <a:picLocks noChangeAspect="1"/>
          </p:cNvPicPr>
          <p:nvPr/>
        </p:nvPicPr>
        <p:blipFill>
          <a:blip r:embed="rId3"/>
          <a:stretch>
            <a:fillRect/>
          </a:stretch>
        </p:blipFill>
        <p:spPr>
          <a:xfrm>
            <a:off x="0" y="6721298"/>
            <a:ext cx="12192000" cy="53947"/>
          </a:xfrm>
          <a:prstGeom prst="rect">
            <a:avLst/>
          </a:prstGeom>
        </p:spPr>
      </p:pic>
      <p:pic>
        <p:nvPicPr>
          <p:cNvPr id="5" name="Picture 4">
            <a:extLst>
              <a:ext uri="{FF2B5EF4-FFF2-40B4-BE49-F238E27FC236}">
                <a16:creationId xmlns:a16="http://schemas.microsoft.com/office/drawing/2014/main" id="{E5EB2196-1DA9-BF4A-A7D6-8B2D455936E4}"/>
              </a:ext>
            </a:extLst>
          </p:cNvPr>
          <p:cNvPicPr>
            <a:picLocks noChangeAspect="1"/>
          </p:cNvPicPr>
          <p:nvPr/>
        </p:nvPicPr>
        <p:blipFill>
          <a:blip r:embed="rId4"/>
          <a:stretch>
            <a:fillRect/>
          </a:stretch>
        </p:blipFill>
        <p:spPr>
          <a:xfrm>
            <a:off x="10804652" y="6210807"/>
            <a:ext cx="1254591" cy="510489"/>
          </a:xfrm>
          <a:prstGeom prst="rect">
            <a:avLst/>
          </a:prstGeom>
        </p:spPr>
      </p:pic>
    </p:spTree>
    <p:extLst>
      <p:ext uri="{BB962C8B-B14F-4D97-AF65-F5344CB8AC3E}">
        <p14:creationId xmlns:p14="http://schemas.microsoft.com/office/powerpoint/2010/main" val="1237736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2" name="Picture 11">
            <a:extLst>
              <a:ext uri="{FF2B5EF4-FFF2-40B4-BE49-F238E27FC236}">
                <a16:creationId xmlns:a16="http://schemas.microsoft.com/office/drawing/2014/main" id="{8FE5208D-7839-2C41-9DCA-BEDA3FB4D504}"/>
              </a:ext>
            </a:extLst>
          </p:cNvPr>
          <p:cNvPicPr>
            <a:picLocks noChangeAspect="1"/>
          </p:cNvPicPr>
          <p:nvPr/>
        </p:nvPicPr>
        <p:blipFill>
          <a:blip r:embed="rId3"/>
          <a:stretch>
            <a:fillRect/>
          </a:stretch>
        </p:blipFill>
        <p:spPr>
          <a:xfrm>
            <a:off x="0" y="3281778"/>
            <a:ext cx="6232489" cy="3438603"/>
          </a:xfrm>
          <a:prstGeom prst="rect">
            <a:avLst/>
          </a:prstGeom>
        </p:spPr>
      </p:pic>
      <p:pic>
        <p:nvPicPr>
          <p:cNvPr id="13" name="Picture 12">
            <a:extLst>
              <a:ext uri="{FF2B5EF4-FFF2-40B4-BE49-F238E27FC236}">
                <a16:creationId xmlns:a16="http://schemas.microsoft.com/office/drawing/2014/main" id="{094FD33B-53F6-5B42-94B9-9936E0B2D616}"/>
              </a:ext>
            </a:extLst>
          </p:cNvPr>
          <p:cNvPicPr>
            <a:picLocks noChangeAspect="1"/>
          </p:cNvPicPr>
          <p:nvPr/>
        </p:nvPicPr>
        <p:blipFill>
          <a:blip r:embed="rId4"/>
          <a:stretch>
            <a:fillRect/>
          </a:stretch>
        </p:blipFill>
        <p:spPr>
          <a:xfrm>
            <a:off x="0" y="6721298"/>
            <a:ext cx="12192000" cy="53947"/>
          </a:xfrm>
          <a:prstGeom prst="rect">
            <a:avLst/>
          </a:prstGeom>
        </p:spPr>
      </p:pic>
      <p:sp>
        <p:nvSpPr>
          <p:cNvPr id="14" name="Rounded Rectangle 13">
            <a:extLst>
              <a:ext uri="{FF2B5EF4-FFF2-40B4-BE49-F238E27FC236}">
                <a16:creationId xmlns:a16="http://schemas.microsoft.com/office/drawing/2014/main" id="{17AF8538-8C64-DC4C-81C1-C880F2E1AE70}"/>
              </a:ext>
            </a:extLst>
          </p:cNvPr>
          <p:cNvSpPr/>
          <p:nvPr/>
        </p:nvSpPr>
        <p:spPr>
          <a:xfrm>
            <a:off x="881627" y="414677"/>
            <a:ext cx="9880861" cy="573512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472177A-95CE-9941-B5C7-9045E0ED7648}"/>
              </a:ext>
            </a:extLst>
          </p:cNvPr>
          <p:cNvPicPr>
            <a:picLocks noChangeAspect="1"/>
          </p:cNvPicPr>
          <p:nvPr/>
        </p:nvPicPr>
        <p:blipFill>
          <a:blip r:embed="rId5"/>
          <a:stretch>
            <a:fillRect/>
          </a:stretch>
        </p:blipFill>
        <p:spPr>
          <a:xfrm>
            <a:off x="10804652" y="6210807"/>
            <a:ext cx="1254591" cy="510489"/>
          </a:xfrm>
          <a:prstGeom prst="rect">
            <a:avLst/>
          </a:prstGeom>
        </p:spPr>
      </p:pic>
      <p:sp>
        <p:nvSpPr>
          <p:cNvPr id="131" name="Google Shape;131;p24"/>
          <p:cNvSpPr txBox="1">
            <a:spLocks noGrp="1"/>
          </p:cNvSpPr>
          <p:nvPr>
            <p:ph type="body" idx="1"/>
          </p:nvPr>
        </p:nvSpPr>
        <p:spPr>
          <a:xfrm>
            <a:off x="1410670" y="2044598"/>
            <a:ext cx="8235089" cy="4105200"/>
          </a:xfrm>
          <a:prstGeom prst="rect">
            <a:avLst/>
          </a:prstGeom>
          <a:noFill/>
          <a:ln>
            <a:noFill/>
          </a:ln>
        </p:spPr>
        <p:txBody>
          <a:bodyPr spcFirstLastPara="1" vert="horz" wrap="square" lIns="121900" tIns="121900" rIns="121900" bIns="121900" rtlCol="0" anchor="t" anchorCtr="0">
            <a:noAutofit/>
          </a:bodyPr>
          <a:lstStyle/>
          <a:p>
            <a:pPr marL="0" indent="0">
              <a:buNone/>
            </a:pPr>
            <a:r>
              <a:rPr lang="en" b="1" u="sng" dirty="0"/>
              <a:t>Examples:</a:t>
            </a:r>
            <a:endParaRPr b="1" u="sng" dirty="0"/>
          </a:p>
          <a:p>
            <a:pPr>
              <a:spcBef>
                <a:spcPts val="2133"/>
              </a:spcBef>
              <a:buChar char="-"/>
            </a:pPr>
            <a:r>
              <a:rPr lang="en" dirty="0"/>
              <a:t>Trauma Certified Nurse (TCRN)</a:t>
            </a:r>
            <a:endParaRPr dirty="0"/>
          </a:p>
          <a:p>
            <a:pPr>
              <a:buChar char="-"/>
            </a:pPr>
            <a:r>
              <a:rPr lang="en" dirty="0"/>
              <a:t>Sexual Assault Nurse Examiner (SANE)</a:t>
            </a:r>
            <a:endParaRPr dirty="0"/>
          </a:p>
          <a:p>
            <a:pPr>
              <a:buChar char="-"/>
            </a:pPr>
            <a:r>
              <a:rPr lang="en" dirty="0"/>
              <a:t>Critical Care Nurse (CCRN)</a:t>
            </a:r>
            <a:endParaRPr dirty="0"/>
          </a:p>
          <a:p>
            <a:pPr>
              <a:buChar char="-"/>
            </a:pPr>
            <a:r>
              <a:rPr lang="en" dirty="0"/>
              <a:t>Legal Nurse Consultant </a:t>
            </a:r>
            <a:endParaRPr dirty="0"/>
          </a:p>
          <a:p>
            <a:pPr>
              <a:buChar char="-"/>
            </a:pPr>
            <a:r>
              <a:rPr lang="en" dirty="0"/>
              <a:t>Pediatric Advanced Life Support (PALS)</a:t>
            </a:r>
            <a:endParaRPr dirty="0"/>
          </a:p>
          <a:p>
            <a:pPr marL="0" indent="0">
              <a:spcBef>
                <a:spcPts val="2133"/>
              </a:spcBef>
              <a:spcAft>
                <a:spcPts val="2133"/>
              </a:spcAft>
              <a:buNone/>
            </a:pPr>
            <a:endParaRPr dirty="0"/>
          </a:p>
        </p:txBody>
      </p:sp>
      <p:sp>
        <p:nvSpPr>
          <p:cNvPr id="16" name="Google Shape;136;p25">
            <a:extLst>
              <a:ext uri="{FF2B5EF4-FFF2-40B4-BE49-F238E27FC236}">
                <a16:creationId xmlns:a16="http://schemas.microsoft.com/office/drawing/2014/main" id="{D7482C78-DE1E-E844-B2D6-75B1866A625C}"/>
              </a:ext>
            </a:extLst>
          </p:cNvPr>
          <p:cNvSpPr txBox="1">
            <a:spLocks/>
          </p:cNvSpPr>
          <p:nvPr/>
        </p:nvSpPr>
        <p:spPr>
          <a:xfrm>
            <a:off x="653689" y="314838"/>
            <a:ext cx="11157600" cy="914800"/>
          </a:xfrm>
          <a:prstGeom prst="rect">
            <a:avLst/>
          </a:prstGeom>
          <a:noFill/>
          <a:ln>
            <a:noFill/>
          </a:ln>
        </p:spPr>
        <p:txBody>
          <a:bodyPr spcFirstLastPara="1" vert="horz" wrap="square" lIns="121900" tIns="121900" rIns="121900" bIns="121900" rtlCol="0" anchor="b" anchorCtr="0">
            <a:noAutofit/>
          </a:bodyPr>
          <a:lstStyle>
            <a:lvl1pPr lvl="0" algn="l" defTabSz="914400" rtl="0" eaLnBrk="1" latinLnBrk="0" hangingPunct="1">
              <a:lnSpc>
                <a:spcPct val="100000"/>
              </a:lnSpc>
              <a:spcBef>
                <a:spcPts val="0"/>
              </a:spcBef>
              <a:spcAft>
                <a:spcPts val="0"/>
              </a:spcAft>
              <a:buSzPts val="3000"/>
              <a:buNone/>
              <a:defRPr sz="4400" kern="1200">
                <a:solidFill>
                  <a:schemeClr val="tx1"/>
                </a:solidFill>
                <a:latin typeface="+mj-lt"/>
                <a:ea typeface="+mj-ea"/>
                <a:cs typeface="+mj-cs"/>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algn="ctr"/>
            <a:r>
              <a:rPr lang="en-US" dirty="0"/>
              <a:t>Opportunities for Advancement: Group 1</a:t>
            </a:r>
          </a:p>
        </p:txBody>
      </p:sp>
    </p:spTree>
    <p:extLst>
      <p:ext uri="{BB962C8B-B14F-4D97-AF65-F5344CB8AC3E}">
        <p14:creationId xmlns:p14="http://schemas.microsoft.com/office/powerpoint/2010/main" val="1800621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4" name="Picture 3">
            <a:extLst>
              <a:ext uri="{FF2B5EF4-FFF2-40B4-BE49-F238E27FC236}">
                <a16:creationId xmlns:a16="http://schemas.microsoft.com/office/drawing/2014/main" id="{BB6E21F3-1658-764B-AB18-9D9E306412AE}"/>
              </a:ext>
            </a:extLst>
          </p:cNvPr>
          <p:cNvPicPr>
            <a:picLocks noChangeAspect="1"/>
          </p:cNvPicPr>
          <p:nvPr/>
        </p:nvPicPr>
        <p:blipFill>
          <a:blip r:embed="rId3"/>
          <a:stretch>
            <a:fillRect/>
          </a:stretch>
        </p:blipFill>
        <p:spPr>
          <a:xfrm>
            <a:off x="0" y="3281778"/>
            <a:ext cx="6232489" cy="3438603"/>
          </a:xfrm>
          <a:prstGeom prst="rect">
            <a:avLst/>
          </a:prstGeom>
        </p:spPr>
      </p:pic>
      <p:pic>
        <p:nvPicPr>
          <p:cNvPr id="5" name="Picture 4">
            <a:extLst>
              <a:ext uri="{FF2B5EF4-FFF2-40B4-BE49-F238E27FC236}">
                <a16:creationId xmlns:a16="http://schemas.microsoft.com/office/drawing/2014/main" id="{C29C61B8-17A2-F54A-916D-713F9F57A978}"/>
              </a:ext>
            </a:extLst>
          </p:cNvPr>
          <p:cNvPicPr>
            <a:picLocks noChangeAspect="1"/>
          </p:cNvPicPr>
          <p:nvPr/>
        </p:nvPicPr>
        <p:blipFill>
          <a:blip r:embed="rId4"/>
          <a:stretch>
            <a:fillRect/>
          </a:stretch>
        </p:blipFill>
        <p:spPr>
          <a:xfrm>
            <a:off x="0" y="6721298"/>
            <a:ext cx="12192000" cy="53947"/>
          </a:xfrm>
          <a:prstGeom prst="rect">
            <a:avLst/>
          </a:prstGeom>
        </p:spPr>
      </p:pic>
      <p:sp>
        <p:nvSpPr>
          <p:cNvPr id="6" name="Rounded Rectangle 5">
            <a:extLst>
              <a:ext uri="{FF2B5EF4-FFF2-40B4-BE49-F238E27FC236}">
                <a16:creationId xmlns:a16="http://schemas.microsoft.com/office/drawing/2014/main" id="{517733F4-26BB-904A-A762-143A7AAC4C92}"/>
              </a:ext>
            </a:extLst>
          </p:cNvPr>
          <p:cNvSpPr/>
          <p:nvPr/>
        </p:nvSpPr>
        <p:spPr>
          <a:xfrm>
            <a:off x="881627" y="414677"/>
            <a:ext cx="9880861" cy="573512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C8DA67A-E293-DC4B-B275-077974E62F48}"/>
              </a:ext>
            </a:extLst>
          </p:cNvPr>
          <p:cNvPicPr>
            <a:picLocks noChangeAspect="1"/>
          </p:cNvPicPr>
          <p:nvPr/>
        </p:nvPicPr>
        <p:blipFill>
          <a:blip r:embed="rId5"/>
          <a:stretch>
            <a:fillRect/>
          </a:stretch>
        </p:blipFill>
        <p:spPr>
          <a:xfrm>
            <a:off x="10804652" y="6210807"/>
            <a:ext cx="1254591" cy="510489"/>
          </a:xfrm>
          <a:prstGeom prst="rect">
            <a:avLst/>
          </a:prstGeom>
        </p:spPr>
      </p:pic>
      <p:sp>
        <p:nvSpPr>
          <p:cNvPr id="136" name="Google Shape;136;p25"/>
          <p:cNvSpPr txBox="1">
            <a:spLocks noGrp="1"/>
          </p:cNvSpPr>
          <p:nvPr>
            <p:ph type="title"/>
          </p:nvPr>
        </p:nvSpPr>
        <p:spPr>
          <a:xfrm>
            <a:off x="653689" y="314838"/>
            <a:ext cx="11157600" cy="914800"/>
          </a:xfrm>
          <a:prstGeom prst="rect">
            <a:avLst/>
          </a:prstGeom>
          <a:noFill/>
          <a:ln>
            <a:noFill/>
          </a:ln>
        </p:spPr>
        <p:txBody>
          <a:bodyPr spcFirstLastPara="1" vert="horz" wrap="square" lIns="121900" tIns="121900" rIns="121900" bIns="121900" rtlCol="0" anchor="b" anchorCtr="0">
            <a:noAutofit/>
          </a:bodyPr>
          <a:lstStyle/>
          <a:p>
            <a:pPr algn="ctr"/>
            <a:r>
              <a:rPr lang="en" dirty="0"/>
              <a:t>Opportunities for Advancement: Group 2</a:t>
            </a:r>
            <a:endParaRPr dirty="0"/>
          </a:p>
        </p:txBody>
      </p:sp>
      <p:sp>
        <p:nvSpPr>
          <p:cNvPr id="137" name="Google Shape;137;p25"/>
          <p:cNvSpPr txBox="1">
            <a:spLocks noGrp="1"/>
          </p:cNvSpPr>
          <p:nvPr>
            <p:ph type="body" idx="1"/>
          </p:nvPr>
        </p:nvSpPr>
        <p:spPr>
          <a:xfrm>
            <a:off x="1404739" y="2044598"/>
            <a:ext cx="9655500" cy="4105200"/>
          </a:xfrm>
          <a:prstGeom prst="rect">
            <a:avLst/>
          </a:prstGeom>
          <a:noFill/>
          <a:ln>
            <a:noFill/>
          </a:ln>
        </p:spPr>
        <p:txBody>
          <a:bodyPr spcFirstLastPara="1" vert="horz" wrap="square" lIns="121900" tIns="121900" rIns="121900" bIns="121900" rtlCol="0" anchor="t" anchorCtr="0">
            <a:noAutofit/>
          </a:bodyPr>
          <a:lstStyle/>
          <a:p>
            <a:pPr marL="0" indent="0">
              <a:buNone/>
            </a:pPr>
            <a:r>
              <a:rPr lang="en" b="1" u="sng" dirty="0"/>
              <a:t>Masters level:</a:t>
            </a:r>
            <a:endParaRPr b="1" u="sng" dirty="0"/>
          </a:p>
          <a:p>
            <a:pPr>
              <a:spcBef>
                <a:spcPts val="2133"/>
              </a:spcBef>
              <a:buChar char="-"/>
            </a:pPr>
            <a:r>
              <a:rPr lang="en" dirty="0"/>
              <a:t>Require 2-3 years of graduate education</a:t>
            </a:r>
            <a:endParaRPr dirty="0"/>
          </a:p>
          <a:p>
            <a:pPr>
              <a:buChar char="-"/>
            </a:pPr>
            <a:r>
              <a:rPr lang="en" dirty="0"/>
              <a:t>Allowed to teach at the college and university level</a:t>
            </a:r>
            <a:endParaRPr dirty="0"/>
          </a:p>
          <a:p>
            <a:pPr>
              <a:buChar char="-"/>
            </a:pPr>
            <a:r>
              <a:rPr lang="en" dirty="0"/>
              <a:t>Preferred as a minimum qualification in areas of management and administration</a:t>
            </a:r>
            <a:endParaRPr dirty="0"/>
          </a:p>
        </p:txBody>
      </p:sp>
    </p:spTree>
    <p:extLst>
      <p:ext uri="{BB962C8B-B14F-4D97-AF65-F5344CB8AC3E}">
        <p14:creationId xmlns:p14="http://schemas.microsoft.com/office/powerpoint/2010/main" val="3213429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4" name="Picture 3">
            <a:extLst>
              <a:ext uri="{FF2B5EF4-FFF2-40B4-BE49-F238E27FC236}">
                <a16:creationId xmlns:a16="http://schemas.microsoft.com/office/drawing/2014/main" id="{773AEBB6-F1E3-0D49-A776-7F1FB4840B13}"/>
              </a:ext>
            </a:extLst>
          </p:cNvPr>
          <p:cNvPicPr>
            <a:picLocks noChangeAspect="1"/>
          </p:cNvPicPr>
          <p:nvPr/>
        </p:nvPicPr>
        <p:blipFill>
          <a:blip r:embed="rId3"/>
          <a:stretch>
            <a:fillRect/>
          </a:stretch>
        </p:blipFill>
        <p:spPr>
          <a:xfrm>
            <a:off x="0" y="3281778"/>
            <a:ext cx="6232489" cy="3438603"/>
          </a:xfrm>
          <a:prstGeom prst="rect">
            <a:avLst/>
          </a:prstGeom>
        </p:spPr>
      </p:pic>
      <p:pic>
        <p:nvPicPr>
          <p:cNvPr id="5" name="Picture 4">
            <a:extLst>
              <a:ext uri="{FF2B5EF4-FFF2-40B4-BE49-F238E27FC236}">
                <a16:creationId xmlns:a16="http://schemas.microsoft.com/office/drawing/2014/main" id="{FF900A1E-1165-494C-BCEB-3A8385D82B70}"/>
              </a:ext>
            </a:extLst>
          </p:cNvPr>
          <p:cNvPicPr>
            <a:picLocks noChangeAspect="1"/>
          </p:cNvPicPr>
          <p:nvPr/>
        </p:nvPicPr>
        <p:blipFill>
          <a:blip r:embed="rId4"/>
          <a:stretch>
            <a:fillRect/>
          </a:stretch>
        </p:blipFill>
        <p:spPr>
          <a:xfrm>
            <a:off x="0" y="6721298"/>
            <a:ext cx="12192000" cy="53947"/>
          </a:xfrm>
          <a:prstGeom prst="rect">
            <a:avLst/>
          </a:prstGeom>
        </p:spPr>
      </p:pic>
      <p:sp>
        <p:nvSpPr>
          <p:cNvPr id="6" name="Rounded Rectangle 5">
            <a:extLst>
              <a:ext uri="{FF2B5EF4-FFF2-40B4-BE49-F238E27FC236}">
                <a16:creationId xmlns:a16="http://schemas.microsoft.com/office/drawing/2014/main" id="{243D9C5F-8E47-AB4D-914E-330E2AACA401}"/>
              </a:ext>
            </a:extLst>
          </p:cNvPr>
          <p:cNvSpPr/>
          <p:nvPr/>
        </p:nvSpPr>
        <p:spPr>
          <a:xfrm>
            <a:off x="881627" y="414677"/>
            <a:ext cx="9880861" cy="573512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FB39B77-CB12-9947-8291-FF8B945FE151}"/>
              </a:ext>
            </a:extLst>
          </p:cNvPr>
          <p:cNvPicPr>
            <a:picLocks noChangeAspect="1"/>
          </p:cNvPicPr>
          <p:nvPr/>
        </p:nvPicPr>
        <p:blipFill>
          <a:blip r:embed="rId5"/>
          <a:stretch>
            <a:fillRect/>
          </a:stretch>
        </p:blipFill>
        <p:spPr>
          <a:xfrm>
            <a:off x="10804652" y="6210807"/>
            <a:ext cx="1254591" cy="510489"/>
          </a:xfrm>
          <a:prstGeom prst="rect">
            <a:avLst/>
          </a:prstGeom>
        </p:spPr>
      </p:pic>
      <p:sp>
        <p:nvSpPr>
          <p:cNvPr id="143" name="Google Shape;143;p26"/>
          <p:cNvSpPr txBox="1">
            <a:spLocks noGrp="1"/>
          </p:cNvSpPr>
          <p:nvPr>
            <p:ph type="body" idx="1"/>
          </p:nvPr>
        </p:nvSpPr>
        <p:spPr>
          <a:xfrm>
            <a:off x="1429512" y="1165602"/>
            <a:ext cx="11157600" cy="4105200"/>
          </a:xfrm>
          <a:prstGeom prst="rect">
            <a:avLst/>
          </a:prstGeom>
          <a:noFill/>
          <a:ln>
            <a:noFill/>
          </a:ln>
        </p:spPr>
        <p:txBody>
          <a:bodyPr spcFirstLastPara="1" vert="horz" wrap="square" lIns="121900" tIns="121900" rIns="121900" bIns="121900" rtlCol="0" anchor="t" anchorCtr="0">
            <a:noAutofit/>
          </a:bodyPr>
          <a:lstStyle/>
          <a:p>
            <a:pPr marL="0" indent="0">
              <a:buNone/>
            </a:pPr>
            <a:r>
              <a:rPr lang="en" b="1" u="sng" dirty="0"/>
              <a:t>Doctoral Level:</a:t>
            </a:r>
            <a:endParaRPr b="1" u="sng" dirty="0"/>
          </a:p>
          <a:p>
            <a:pPr>
              <a:spcBef>
                <a:spcPts val="2133"/>
              </a:spcBef>
              <a:buChar char="-"/>
            </a:pPr>
            <a:r>
              <a:rPr lang="en" dirty="0"/>
              <a:t>Considered a “terminal degree”</a:t>
            </a:r>
            <a:endParaRPr dirty="0"/>
          </a:p>
          <a:p>
            <a:pPr>
              <a:buChar char="-"/>
            </a:pPr>
            <a:r>
              <a:rPr lang="en" dirty="0"/>
              <a:t>Typically earned in 3-5 years from a university</a:t>
            </a:r>
            <a:endParaRPr dirty="0"/>
          </a:p>
          <a:p>
            <a:pPr marL="0" indent="0">
              <a:spcBef>
                <a:spcPts val="2133"/>
              </a:spcBef>
              <a:buNone/>
            </a:pPr>
            <a:r>
              <a:rPr lang="en" b="1" u="sng" dirty="0"/>
              <a:t>Examples:</a:t>
            </a:r>
            <a:endParaRPr b="1" u="sng" dirty="0"/>
          </a:p>
          <a:p>
            <a:pPr>
              <a:spcBef>
                <a:spcPts val="2133"/>
              </a:spcBef>
              <a:buChar char="-"/>
            </a:pPr>
            <a:r>
              <a:rPr lang="en" dirty="0"/>
              <a:t>Doctor of Nursing Practice (DNP)- Administration</a:t>
            </a:r>
            <a:endParaRPr dirty="0"/>
          </a:p>
          <a:p>
            <a:pPr>
              <a:buChar char="-"/>
            </a:pPr>
            <a:r>
              <a:rPr lang="en" dirty="0"/>
              <a:t>Doctor of Nursing Practice (DNP)- Clinical</a:t>
            </a:r>
            <a:endParaRPr dirty="0"/>
          </a:p>
          <a:p>
            <a:pPr>
              <a:buChar char="-"/>
            </a:pPr>
            <a:r>
              <a:rPr lang="en" dirty="0"/>
              <a:t>Doctor of Philosophy in Nursing (PhD)- Researcher/Scientist</a:t>
            </a:r>
            <a:endParaRPr dirty="0"/>
          </a:p>
          <a:p>
            <a:pPr>
              <a:buChar char="-"/>
            </a:pPr>
            <a:r>
              <a:rPr lang="en" dirty="0"/>
              <a:t>Certified Registered Nurse Anesthetist (CRNA) </a:t>
            </a:r>
            <a:endParaRPr dirty="0"/>
          </a:p>
          <a:p>
            <a:pPr marL="0" indent="0">
              <a:spcBef>
                <a:spcPts val="2133"/>
              </a:spcBef>
              <a:buNone/>
            </a:pPr>
            <a:endParaRPr dirty="0"/>
          </a:p>
          <a:p>
            <a:pPr marL="0" indent="0">
              <a:spcBef>
                <a:spcPts val="2133"/>
              </a:spcBef>
              <a:spcAft>
                <a:spcPts val="2133"/>
              </a:spcAft>
              <a:buNone/>
            </a:pPr>
            <a:r>
              <a:rPr lang="en" dirty="0"/>
              <a:t> </a:t>
            </a:r>
            <a:endParaRPr dirty="0"/>
          </a:p>
        </p:txBody>
      </p:sp>
      <p:sp>
        <p:nvSpPr>
          <p:cNvPr id="8" name="Google Shape;136;p25">
            <a:extLst>
              <a:ext uri="{FF2B5EF4-FFF2-40B4-BE49-F238E27FC236}">
                <a16:creationId xmlns:a16="http://schemas.microsoft.com/office/drawing/2014/main" id="{96802B0F-B0D5-7240-8C85-6252B8D57EF0}"/>
              </a:ext>
            </a:extLst>
          </p:cNvPr>
          <p:cNvSpPr txBox="1">
            <a:spLocks/>
          </p:cNvSpPr>
          <p:nvPr/>
        </p:nvSpPr>
        <p:spPr>
          <a:xfrm>
            <a:off x="653689" y="314838"/>
            <a:ext cx="11157600" cy="914800"/>
          </a:xfrm>
          <a:prstGeom prst="rect">
            <a:avLst/>
          </a:prstGeom>
          <a:noFill/>
          <a:ln>
            <a:noFill/>
          </a:ln>
        </p:spPr>
        <p:txBody>
          <a:bodyPr spcFirstLastPara="1" vert="horz" wrap="square" lIns="121900" tIns="121900" rIns="121900" bIns="121900" rtlCol="0" anchor="b" anchorCtr="0">
            <a:noAutofit/>
          </a:bodyPr>
          <a:lstStyle>
            <a:lvl1pPr lvl="0" algn="l" defTabSz="914400" rtl="0" eaLnBrk="1" latinLnBrk="0" hangingPunct="1">
              <a:lnSpc>
                <a:spcPct val="100000"/>
              </a:lnSpc>
              <a:spcBef>
                <a:spcPts val="0"/>
              </a:spcBef>
              <a:spcAft>
                <a:spcPts val="0"/>
              </a:spcAft>
              <a:buSzPts val="3000"/>
              <a:buNone/>
              <a:defRPr sz="4400" kern="1200">
                <a:solidFill>
                  <a:schemeClr val="tx1"/>
                </a:solidFill>
                <a:latin typeface="+mj-lt"/>
                <a:ea typeface="+mj-ea"/>
                <a:cs typeface="+mj-cs"/>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algn="ctr"/>
            <a:r>
              <a:rPr lang="en-US" dirty="0"/>
              <a:t>Opportunities for Advancement: Group 3</a:t>
            </a:r>
          </a:p>
        </p:txBody>
      </p:sp>
    </p:spTree>
    <p:extLst>
      <p:ext uri="{BB962C8B-B14F-4D97-AF65-F5344CB8AC3E}">
        <p14:creationId xmlns:p14="http://schemas.microsoft.com/office/powerpoint/2010/main" val="1299726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8" name="Picture 7">
            <a:extLst>
              <a:ext uri="{FF2B5EF4-FFF2-40B4-BE49-F238E27FC236}">
                <a16:creationId xmlns:a16="http://schemas.microsoft.com/office/drawing/2014/main" id="{D1E08FDA-B903-F448-A8D9-382A8BEF1011}"/>
              </a:ext>
            </a:extLst>
          </p:cNvPr>
          <p:cNvPicPr>
            <a:picLocks noChangeAspect="1"/>
          </p:cNvPicPr>
          <p:nvPr/>
        </p:nvPicPr>
        <p:blipFill>
          <a:blip r:embed="rId3"/>
          <a:stretch>
            <a:fillRect/>
          </a:stretch>
        </p:blipFill>
        <p:spPr>
          <a:xfrm>
            <a:off x="0" y="3281778"/>
            <a:ext cx="6232489" cy="3438603"/>
          </a:xfrm>
          <a:prstGeom prst="rect">
            <a:avLst/>
          </a:prstGeom>
        </p:spPr>
      </p:pic>
      <p:pic>
        <p:nvPicPr>
          <p:cNvPr id="9" name="Picture 8">
            <a:extLst>
              <a:ext uri="{FF2B5EF4-FFF2-40B4-BE49-F238E27FC236}">
                <a16:creationId xmlns:a16="http://schemas.microsoft.com/office/drawing/2014/main" id="{42362472-E079-F24E-A61F-E069DE8826ED}"/>
              </a:ext>
            </a:extLst>
          </p:cNvPr>
          <p:cNvPicPr>
            <a:picLocks noChangeAspect="1"/>
          </p:cNvPicPr>
          <p:nvPr/>
        </p:nvPicPr>
        <p:blipFill>
          <a:blip r:embed="rId4"/>
          <a:stretch>
            <a:fillRect/>
          </a:stretch>
        </p:blipFill>
        <p:spPr>
          <a:xfrm>
            <a:off x="0" y="6721298"/>
            <a:ext cx="12192000" cy="53947"/>
          </a:xfrm>
          <a:prstGeom prst="rect">
            <a:avLst/>
          </a:prstGeom>
        </p:spPr>
      </p:pic>
      <p:sp>
        <p:nvSpPr>
          <p:cNvPr id="10" name="Rounded Rectangle 9">
            <a:extLst>
              <a:ext uri="{FF2B5EF4-FFF2-40B4-BE49-F238E27FC236}">
                <a16:creationId xmlns:a16="http://schemas.microsoft.com/office/drawing/2014/main" id="{035EBDF4-7EBC-9F43-9B34-57E39F6778E1}"/>
              </a:ext>
            </a:extLst>
          </p:cNvPr>
          <p:cNvSpPr/>
          <p:nvPr/>
        </p:nvSpPr>
        <p:spPr>
          <a:xfrm>
            <a:off x="881627" y="414677"/>
            <a:ext cx="9880861" cy="573512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4BC2380-19B8-5941-90B3-F1EBDF89BA95}"/>
              </a:ext>
            </a:extLst>
          </p:cNvPr>
          <p:cNvPicPr>
            <a:picLocks noChangeAspect="1"/>
          </p:cNvPicPr>
          <p:nvPr/>
        </p:nvPicPr>
        <p:blipFill>
          <a:blip r:embed="rId5"/>
          <a:stretch>
            <a:fillRect/>
          </a:stretch>
        </p:blipFill>
        <p:spPr>
          <a:xfrm>
            <a:off x="10804652" y="6210807"/>
            <a:ext cx="1254591" cy="510489"/>
          </a:xfrm>
          <a:prstGeom prst="rect">
            <a:avLst/>
          </a:prstGeom>
        </p:spPr>
      </p:pic>
      <p:sp>
        <p:nvSpPr>
          <p:cNvPr id="149" name="Google Shape;149;p27"/>
          <p:cNvSpPr txBox="1">
            <a:spLocks noGrp="1"/>
          </p:cNvSpPr>
          <p:nvPr>
            <p:ph type="body" idx="1"/>
          </p:nvPr>
        </p:nvSpPr>
        <p:spPr>
          <a:xfrm>
            <a:off x="653689" y="1665605"/>
            <a:ext cx="8162045" cy="4105200"/>
          </a:xfrm>
          <a:prstGeom prst="rect">
            <a:avLst/>
          </a:prstGeom>
          <a:noFill/>
          <a:ln>
            <a:noFill/>
          </a:ln>
        </p:spPr>
        <p:txBody>
          <a:bodyPr spcFirstLastPara="1" vert="horz" wrap="square" lIns="121900" tIns="121900" rIns="121900" bIns="121900" rtlCol="0" anchor="t" anchorCtr="0">
            <a:noAutofit/>
          </a:bodyPr>
          <a:lstStyle/>
          <a:p>
            <a:pPr marL="0" indent="0">
              <a:buNone/>
            </a:pPr>
            <a:r>
              <a:rPr lang="en" b="1" u="sng" dirty="0"/>
              <a:t>Nurse Practitioner: </a:t>
            </a:r>
            <a:endParaRPr b="1" u="sng" dirty="0"/>
          </a:p>
          <a:p>
            <a:pPr>
              <a:spcBef>
                <a:spcPts val="2133"/>
              </a:spcBef>
            </a:pPr>
            <a:r>
              <a:rPr lang="en" dirty="0"/>
              <a:t>NPs prescribe medications, assess patients, diagnose illnesses, and provide treatments similar to a physician.</a:t>
            </a:r>
            <a:endParaRPr dirty="0"/>
          </a:p>
          <a:p>
            <a:pPr lvl="1">
              <a:spcBef>
                <a:spcPts val="0"/>
              </a:spcBef>
            </a:pPr>
            <a:r>
              <a:rPr lang="en" dirty="0"/>
              <a:t>Bachelors in Nursing (BSN) is required for admission to NP schools</a:t>
            </a:r>
            <a:endParaRPr dirty="0"/>
          </a:p>
          <a:p>
            <a:pPr lvl="1">
              <a:spcBef>
                <a:spcPts val="0"/>
              </a:spcBef>
            </a:pPr>
            <a:r>
              <a:rPr lang="en" dirty="0"/>
              <a:t>NP are required to obtain a master’s or doctorate in nursing practice. </a:t>
            </a:r>
            <a:endParaRPr dirty="0"/>
          </a:p>
          <a:p>
            <a:pPr marL="1828754" indent="0">
              <a:spcBef>
                <a:spcPts val="2133"/>
              </a:spcBef>
              <a:buNone/>
            </a:pPr>
            <a:endParaRPr dirty="0"/>
          </a:p>
          <a:p>
            <a:pPr marL="1219170" indent="0">
              <a:spcBef>
                <a:spcPts val="2133"/>
              </a:spcBef>
              <a:buNone/>
            </a:pPr>
            <a:endParaRPr dirty="0"/>
          </a:p>
          <a:p>
            <a:pPr marL="0" indent="0">
              <a:spcBef>
                <a:spcPts val="2133"/>
              </a:spcBef>
              <a:spcAft>
                <a:spcPts val="2133"/>
              </a:spcAft>
              <a:buNone/>
            </a:pPr>
            <a:endParaRPr dirty="0"/>
          </a:p>
        </p:txBody>
      </p:sp>
      <p:grpSp>
        <p:nvGrpSpPr>
          <p:cNvPr id="150" name="Google Shape;150;p27"/>
          <p:cNvGrpSpPr/>
          <p:nvPr/>
        </p:nvGrpSpPr>
        <p:grpSpPr>
          <a:xfrm>
            <a:off x="9049856" y="1611782"/>
            <a:ext cx="2949400" cy="3339992"/>
            <a:chOff x="6803275" y="427445"/>
            <a:chExt cx="2212050" cy="2504994"/>
          </a:xfrm>
        </p:grpSpPr>
        <p:pic>
          <p:nvPicPr>
            <p:cNvPr id="151" name="Google Shape;151;p27"/>
            <p:cNvPicPr preferRelativeResize="0"/>
            <p:nvPr/>
          </p:nvPicPr>
          <p:blipFill rotWithShape="1">
            <a:blip r:embed="rId6">
              <a:alphaModFix/>
            </a:blip>
            <a:srcRect/>
            <a:stretch/>
          </p:blipFill>
          <p:spPr>
            <a:xfrm>
              <a:off x="6803275" y="427445"/>
              <a:ext cx="2212050" cy="2504994"/>
            </a:xfrm>
            <a:prstGeom prst="rect">
              <a:avLst/>
            </a:prstGeom>
            <a:noFill/>
            <a:ln>
              <a:noFill/>
            </a:ln>
          </p:spPr>
        </p:pic>
        <p:pic>
          <p:nvPicPr>
            <p:cNvPr id="152" name="Google Shape;152;p27" descr="Piece of duct tape sticking a note to the slide"/>
            <p:cNvPicPr preferRelativeResize="0"/>
            <p:nvPr/>
          </p:nvPicPr>
          <p:blipFill rotWithShape="1">
            <a:blip r:embed="rId7">
              <a:alphaModFix/>
            </a:blip>
            <a:srcRect l="9243" t="5926" r="2118" b="10011"/>
            <a:stretch/>
          </p:blipFill>
          <p:spPr>
            <a:xfrm rot="154826">
              <a:off x="7324563" y="491869"/>
              <a:ext cx="1077273" cy="382687"/>
            </a:xfrm>
            <a:prstGeom prst="rect">
              <a:avLst/>
            </a:prstGeom>
            <a:noFill/>
            <a:ln>
              <a:noFill/>
            </a:ln>
          </p:spPr>
        </p:pic>
        <p:sp>
          <p:nvSpPr>
            <p:cNvPr id="153" name="Google Shape;153;p27"/>
            <p:cNvSpPr txBox="1"/>
            <p:nvPr/>
          </p:nvSpPr>
          <p:spPr>
            <a:xfrm>
              <a:off x="6944800" y="684231"/>
              <a:ext cx="1929000" cy="2004000"/>
            </a:xfrm>
            <a:prstGeom prst="rect">
              <a:avLst/>
            </a:prstGeom>
            <a:noFill/>
            <a:ln>
              <a:noFill/>
            </a:ln>
          </p:spPr>
          <p:txBody>
            <a:bodyPr spcFirstLastPara="1" wrap="square" lIns="121900" tIns="121900" rIns="121900" bIns="121900" anchor="t" anchorCtr="0">
              <a:noAutofit/>
            </a:bodyPr>
            <a:lstStyle/>
            <a:p>
              <a:pPr>
                <a:buClr>
                  <a:schemeClr val="dk2"/>
                </a:buClr>
                <a:buSzPts val="1100"/>
              </a:pPr>
              <a:r>
                <a:rPr lang="en" sz="1867" b="1" dirty="0">
                  <a:solidFill>
                    <a:schemeClr val="dk1"/>
                  </a:solidFill>
                  <a:latin typeface="Raleway"/>
                  <a:ea typeface="Raleway"/>
                  <a:cs typeface="Raleway"/>
                  <a:sym typeface="Raleway"/>
                </a:rPr>
                <a:t>N</a:t>
              </a:r>
              <a:endParaRPr sz="1867" b="1" dirty="0">
                <a:solidFill>
                  <a:schemeClr val="dk1"/>
                </a:solidFill>
                <a:latin typeface="Raleway"/>
                <a:ea typeface="Raleway"/>
                <a:cs typeface="Raleway"/>
                <a:sym typeface="Raleway"/>
              </a:endParaRPr>
            </a:p>
            <a:p>
              <a:pPr algn="ctr">
                <a:spcBef>
                  <a:spcPts val="1067"/>
                </a:spcBef>
                <a:buClr>
                  <a:srgbClr val="000000"/>
                </a:buClr>
                <a:buSzPts val="1000"/>
              </a:pPr>
              <a:r>
                <a:rPr lang="en" sz="1333" b="1" u="sng" dirty="0">
                  <a:solidFill>
                    <a:schemeClr val="dk2"/>
                  </a:solidFill>
                  <a:latin typeface="Raleway"/>
                  <a:ea typeface="Raleway"/>
                  <a:cs typeface="Raleway"/>
                  <a:sym typeface="Raleway"/>
                </a:rPr>
                <a:t>Nurse Practitioner Salaries by specialty:</a:t>
              </a:r>
              <a:endParaRPr sz="1333" b="1" u="sng" dirty="0">
                <a:solidFill>
                  <a:schemeClr val="dk2"/>
                </a:solidFill>
                <a:latin typeface="Raleway"/>
                <a:ea typeface="Raleway"/>
                <a:cs typeface="Raleway"/>
                <a:sym typeface="Raleway"/>
              </a:endParaRPr>
            </a:p>
            <a:p>
              <a:pPr>
                <a:spcBef>
                  <a:spcPts val="1067"/>
                </a:spcBef>
                <a:buClr>
                  <a:srgbClr val="000000"/>
                </a:buClr>
                <a:buSzPts val="1000"/>
              </a:pPr>
              <a:r>
                <a:rPr lang="en" sz="1333" b="1" dirty="0">
                  <a:solidFill>
                    <a:schemeClr val="dk2"/>
                  </a:solidFill>
                  <a:latin typeface="Raleway"/>
                  <a:ea typeface="Raleway"/>
                  <a:cs typeface="Raleway"/>
                  <a:sym typeface="Raleway"/>
                </a:rPr>
                <a:t>Family Nurse Practitioner: 85</a:t>
              </a:r>
              <a:endParaRPr sz="1333" b="1" dirty="0">
                <a:solidFill>
                  <a:schemeClr val="dk2"/>
                </a:solidFill>
                <a:latin typeface="Raleway"/>
                <a:ea typeface="Raleway"/>
                <a:cs typeface="Raleway"/>
                <a:sym typeface="Raleway"/>
              </a:endParaRPr>
            </a:p>
            <a:p>
              <a:pPr>
                <a:spcBef>
                  <a:spcPts val="1067"/>
                </a:spcBef>
                <a:buClr>
                  <a:srgbClr val="000000"/>
                </a:buClr>
                <a:buSzPts val="1000"/>
              </a:pPr>
              <a:r>
                <a:rPr lang="en" sz="1333" b="1" dirty="0">
                  <a:solidFill>
                    <a:schemeClr val="dk2"/>
                  </a:solidFill>
                  <a:latin typeface="Raleway"/>
                  <a:ea typeface="Raleway"/>
                  <a:cs typeface="Raleway"/>
                  <a:sym typeface="Raleway"/>
                </a:rPr>
                <a:t>Nurse Anesthesia: 153</a:t>
              </a:r>
              <a:endParaRPr sz="1333" b="1" dirty="0">
                <a:solidFill>
                  <a:schemeClr val="dk2"/>
                </a:solidFill>
                <a:latin typeface="Raleway"/>
                <a:ea typeface="Raleway"/>
                <a:cs typeface="Raleway"/>
                <a:sym typeface="Raleway"/>
              </a:endParaRPr>
            </a:p>
            <a:p>
              <a:pPr>
                <a:spcBef>
                  <a:spcPts val="1067"/>
                </a:spcBef>
                <a:buClr>
                  <a:srgbClr val="000000"/>
                </a:buClr>
                <a:buSzPts val="1000"/>
              </a:pPr>
              <a:r>
                <a:rPr lang="en" sz="1333" b="1" dirty="0">
                  <a:solidFill>
                    <a:schemeClr val="dk2"/>
                  </a:solidFill>
                  <a:latin typeface="Raleway"/>
                  <a:ea typeface="Raleway"/>
                  <a:cs typeface="Raleway"/>
                  <a:sym typeface="Raleway"/>
                </a:rPr>
                <a:t>Geriatrics: 95</a:t>
              </a:r>
              <a:endParaRPr sz="1333" b="1" dirty="0">
                <a:solidFill>
                  <a:schemeClr val="dk2"/>
                </a:solidFill>
                <a:latin typeface="Raleway"/>
                <a:ea typeface="Raleway"/>
                <a:cs typeface="Raleway"/>
                <a:sym typeface="Raleway"/>
              </a:endParaRPr>
            </a:p>
            <a:p>
              <a:pPr>
                <a:spcBef>
                  <a:spcPts val="1067"/>
                </a:spcBef>
                <a:spcAft>
                  <a:spcPts val="1067"/>
                </a:spcAft>
                <a:buClr>
                  <a:srgbClr val="000000"/>
                </a:buClr>
                <a:buSzPts val="1000"/>
              </a:pPr>
              <a:r>
                <a:rPr lang="en" sz="1333" b="1" dirty="0" err="1">
                  <a:solidFill>
                    <a:schemeClr val="dk2"/>
                  </a:solidFill>
                  <a:latin typeface="Raleway"/>
                  <a:ea typeface="Raleway"/>
                  <a:cs typeface="Raleway"/>
                  <a:sym typeface="Raleway"/>
                </a:rPr>
                <a:t>Pysch</a:t>
              </a:r>
              <a:r>
                <a:rPr lang="en" sz="1333" b="1" dirty="0">
                  <a:solidFill>
                    <a:schemeClr val="dk2"/>
                  </a:solidFill>
                  <a:latin typeface="Raleway"/>
                  <a:ea typeface="Raleway"/>
                  <a:cs typeface="Raleway"/>
                  <a:sym typeface="Raleway"/>
                </a:rPr>
                <a:t>: 91</a:t>
              </a:r>
              <a:endParaRPr sz="1333" b="1" dirty="0">
                <a:solidFill>
                  <a:schemeClr val="dk2"/>
                </a:solidFill>
                <a:latin typeface="Raleway"/>
                <a:ea typeface="Raleway"/>
                <a:cs typeface="Raleway"/>
                <a:sym typeface="Raleway"/>
              </a:endParaRPr>
            </a:p>
          </p:txBody>
        </p:sp>
      </p:grpSp>
      <p:sp>
        <p:nvSpPr>
          <p:cNvPr id="12" name="Google Shape;136;p25">
            <a:extLst>
              <a:ext uri="{FF2B5EF4-FFF2-40B4-BE49-F238E27FC236}">
                <a16:creationId xmlns:a16="http://schemas.microsoft.com/office/drawing/2014/main" id="{03EA90B8-BD53-1C4C-8F37-31F486DF52BD}"/>
              </a:ext>
            </a:extLst>
          </p:cNvPr>
          <p:cNvSpPr txBox="1">
            <a:spLocks/>
          </p:cNvSpPr>
          <p:nvPr/>
        </p:nvSpPr>
        <p:spPr>
          <a:xfrm>
            <a:off x="653689" y="314838"/>
            <a:ext cx="11157600" cy="914800"/>
          </a:xfrm>
          <a:prstGeom prst="rect">
            <a:avLst/>
          </a:prstGeom>
          <a:noFill/>
          <a:ln>
            <a:noFill/>
          </a:ln>
        </p:spPr>
        <p:txBody>
          <a:bodyPr spcFirstLastPara="1" vert="horz" wrap="square" lIns="121900" tIns="121900" rIns="121900" bIns="121900" rtlCol="0" anchor="b" anchorCtr="0">
            <a:noAutofit/>
          </a:bodyPr>
          <a:lstStyle>
            <a:lvl1pPr lvl="0" algn="l" defTabSz="914400" rtl="0" eaLnBrk="1" latinLnBrk="0" hangingPunct="1">
              <a:lnSpc>
                <a:spcPct val="100000"/>
              </a:lnSpc>
              <a:spcBef>
                <a:spcPts val="0"/>
              </a:spcBef>
              <a:spcAft>
                <a:spcPts val="0"/>
              </a:spcAft>
              <a:buSzPts val="3000"/>
              <a:buNone/>
              <a:defRPr sz="4400" kern="1200">
                <a:solidFill>
                  <a:schemeClr val="tx1"/>
                </a:solidFill>
                <a:latin typeface="+mj-lt"/>
                <a:ea typeface="+mj-ea"/>
                <a:cs typeface="+mj-cs"/>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algn="ctr"/>
            <a:r>
              <a:rPr lang="en-US" dirty="0"/>
              <a:t>Opportunities for Advancement: Group 4</a:t>
            </a:r>
          </a:p>
        </p:txBody>
      </p:sp>
    </p:spTree>
    <p:extLst>
      <p:ext uri="{BB962C8B-B14F-4D97-AF65-F5344CB8AC3E}">
        <p14:creationId xmlns:p14="http://schemas.microsoft.com/office/powerpoint/2010/main" val="3868375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5" name="Picture 4">
            <a:extLst>
              <a:ext uri="{FF2B5EF4-FFF2-40B4-BE49-F238E27FC236}">
                <a16:creationId xmlns:a16="http://schemas.microsoft.com/office/drawing/2014/main" id="{7D655EBD-FDAA-1147-96FC-44FF1DCDE03C}"/>
              </a:ext>
            </a:extLst>
          </p:cNvPr>
          <p:cNvPicPr>
            <a:picLocks noChangeAspect="1"/>
          </p:cNvPicPr>
          <p:nvPr/>
        </p:nvPicPr>
        <p:blipFill>
          <a:blip r:embed="rId3"/>
          <a:stretch>
            <a:fillRect/>
          </a:stretch>
        </p:blipFill>
        <p:spPr>
          <a:xfrm>
            <a:off x="0" y="3281778"/>
            <a:ext cx="6232489" cy="3438603"/>
          </a:xfrm>
          <a:prstGeom prst="rect">
            <a:avLst/>
          </a:prstGeom>
        </p:spPr>
      </p:pic>
      <p:sp>
        <p:nvSpPr>
          <p:cNvPr id="7" name="Rounded Rectangle 6">
            <a:extLst>
              <a:ext uri="{FF2B5EF4-FFF2-40B4-BE49-F238E27FC236}">
                <a16:creationId xmlns:a16="http://schemas.microsoft.com/office/drawing/2014/main" id="{10472F56-60D8-ED46-9854-7CE8FD4538EC}"/>
              </a:ext>
            </a:extLst>
          </p:cNvPr>
          <p:cNvSpPr/>
          <p:nvPr/>
        </p:nvSpPr>
        <p:spPr>
          <a:xfrm>
            <a:off x="881627" y="414677"/>
            <a:ext cx="9880861" cy="573512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Google Shape;158;p28"/>
          <p:cNvSpPr txBox="1">
            <a:spLocks noGrp="1"/>
          </p:cNvSpPr>
          <p:nvPr>
            <p:ph type="title"/>
          </p:nvPr>
        </p:nvSpPr>
        <p:spPr>
          <a:xfrm>
            <a:off x="614600" y="2824000"/>
            <a:ext cx="10962800" cy="1210000"/>
          </a:xfrm>
          <a:prstGeom prst="rect">
            <a:avLst/>
          </a:prstGeom>
          <a:noFill/>
          <a:ln>
            <a:noFill/>
          </a:ln>
        </p:spPr>
        <p:txBody>
          <a:bodyPr spcFirstLastPara="1" vert="horz" wrap="square" lIns="121900" tIns="121900" rIns="121900" bIns="121900" rtlCol="0" anchor="b" anchorCtr="0">
            <a:noAutofit/>
          </a:bodyPr>
          <a:lstStyle/>
          <a:p>
            <a:r>
              <a:rPr lang="en" dirty="0"/>
              <a:t>Limitless opportunity!</a:t>
            </a:r>
            <a:endParaRPr dirty="0"/>
          </a:p>
        </p:txBody>
      </p:sp>
      <p:pic>
        <p:nvPicPr>
          <p:cNvPr id="3" name="Picture 2">
            <a:extLst>
              <a:ext uri="{FF2B5EF4-FFF2-40B4-BE49-F238E27FC236}">
                <a16:creationId xmlns:a16="http://schemas.microsoft.com/office/drawing/2014/main" id="{28052C7C-B1CA-0E4F-B419-E2C77EC92BC1}"/>
              </a:ext>
            </a:extLst>
          </p:cNvPr>
          <p:cNvPicPr>
            <a:picLocks noChangeAspect="1"/>
          </p:cNvPicPr>
          <p:nvPr/>
        </p:nvPicPr>
        <p:blipFill>
          <a:blip r:embed="rId4"/>
          <a:stretch>
            <a:fillRect/>
          </a:stretch>
        </p:blipFill>
        <p:spPr>
          <a:xfrm>
            <a:off x="0" y="1125170"/>
            <a:ext cx="12192000" cy="53947"/>
          </a:xfrm>
          <a:prstGeom prst="rect">
            <a:avLst/>
          </a:prstGeom>
        </p:spPr>
      </p:pic>
      <p:pic>
        <p:nvPicPr>
          <p:cNvPr id="4" name="Picture 3">
            <a:extLst>
              <a:ext uri="{FF2B5EF4-FFF2-40B4-BE49-F238E27FC236}">
                <a16:creationId xmlns:a16="http://schemas.microsoft.com/office/drawing/2014/main" id="{C88D5420-F5A4-FB4E-9C73-9B7A95F4F488}"/>
              </a:ext>
            </a:extLst>
          </p:cNvPr>
          <p:cNvPicPr>
            <a:picLocks noChangeAspect="1"/>
          </p:cNvPicPr>
          <p:nvPr/>
        </p:nvPicPr>
        <p:blipFill>
          <a:blip r:embed="rId5"/>
          <a:stretch>
            <a:fillRect/>
          </a:stretch>
        </p:blipFill>
        <p:spPr>
          <a:xfrm>
            <a:off x="249428" y="157814"/>
            <a:ext cx="2210308" cy="899367"/>
          </a:xfrm>
          <a:prstGeom prst="rect">
            <a:avLst/>
          </a:prstGeom>
        </p:spPr>
      </p:pic>
    </p:spTree>
    <p:extLst>
      <p:ext uri="{BB962C8B-B14F-4D97-AF65-F5344CB8AC3E}">
        <p14:creationId xmlns:p14="http://schemas.microsoft.com/office/powerpoint/2010/main" val="1167709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5" name="Picture 4">
            <a:extLst>
              <a:ext uri="{FF2B5EF4-FFF2-40B4-BE49-F238E27FC236}">
                <a16:creationId xmlns:a16="http://schemas.microsoft.com/office/drawing/2014/main" id="{C225AD65-7342-EC48-B766-D6E64E97B338}"/>
              </a:ext>
            </a:extLst>
          </p:cNvPr>
          <p:cNvPicPr>
            <a:picLocks noChangeAspect="1"/>
          </p:cNvPicPr>
          <p:nvPr/>
        </p:nvPicPr>
        <p:blipFill>
          <a:blip r:embed="rId3"/>
          <a:stretch>
            <a:fillRect/>
          </a:stretch>
        </p:blipFill>
        <p:spPr>
          <a:xfrm>
            <a:off x="0" y="3281778"/>
            <a:ext cx="6232489" cy="3438603"/>
          </a:xfrm>
          <a:prstGeom prst="rect">
            <a:avLst/>
          </a:prstGeom>
        </p:spPr>
      </p:pic>
      <p:pic>
        <p:nvPicPr>
          <p:cNvPr id="6" name="Picture 5">
            <a:extLst>
              <a:ext uri="{FF2B5EF4-FFF2-40B4-BE49-F238E27FC236}">
                <a16:creationId xmlns:a16="http://schemas.microsoft.com/office/drawing/2014/main" id="{73E16803-FBE7-174E-8D4F-3212DAEE9E89}"/>
              </a:ext>
            </a:extLst>
          </p:cNvPr>
          <p:cNvPicPr>
            <a:picLocks noChangeAspect="1"/>
          </p:cNvPicPr>
          <p:nvPr/>
        </p:nvPicPr>
        <p:blipFill>
          <a:blip r:embed="rId4"/>
          <a:stretch>
            <a:fillRect/>
          </a:stretch>
        </p:blipFill>
        <p:spPr>
          <a:xfrm>
            <a:off x="0" y="6721298"/>
            <a:ext cx="12192000" cy="53947"/>
          </a:xfrm>
          <a:prstGeom prst="rect">
            <a:avLst/>
          </a:prstGeom>
        </p:spPr>
      </p:pic>
      <p:sp>
        <p:nvSpPr>
          <p:cNvPr id="7" name="Rounded Rectangle 6">
            <a:extLst>
              <a:ext uri="{FF2B5EF4-FFF2-40B4-BE49-F238E27FC236}">
                <a16:creationId xmlns:a16="http://schemas.microsoft.com/office/drawing/2014/main" id="{1489936C-997D-FE4D-91F3-8584F1E0EE17}"/>
              </a:ext>
            </a:extLst>
          </p:cNvPr>
          <p:cNvSpPr/>
          <p:nvPr/>
        </p:nvSpPr>
        <p:spPr>
          <a:xfrm>
            <a:off x="881627" y="414677"/>
            <a:ext cx="9880861" cy="573512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5475173-D91B-EF43-9147-502A6C687CCC}"/>
              </a:ext>
            </a:extLst>
          </p:cNvPr>
          <p:cNvPicPr>
            <a:picLocks noChangeAspect="1"/>
          </p:cNvPicPr>
          <p:nvPr/>
        </p:nvPicPr>
        <p:blipFill>
          <a:blip r:embed="rId5"/>
          <a:stretch>
            <a:fillRect/>
          </a:stretch>
        </p:blipFill>
        <p:spPr>
          <a:xfrm>
            <a:off x="10804652" y="6210807"/>
            <a:ext cx="1254591" cy="510489"/>
          </a:xfrm>
          <a:prstGeom prst="rect">
            <a:avLst/>
          </a:prstGeom>
        </p:spPr>
      </p:pic>
      <p:sp>
        <p:nvSpPr>
          <p:cNvPr id="163" name="Google Shape;163;p29"/>
          <p:cNvSpPr txBox="1">
            <a:spLocks noGrp="1"/>
          </p:cNvSpPr>
          <p:nvPr>
            <p:ph type="title"/>
          </p:nvPr>
        </p:nvSpPr>
        <p:spPr>
          <a:prstGeom prst="rect">
            <a:avLst/>
          </a:prstGeom>
          <a:noFill/>
          <a:ln>
            <a:noFill/>
          </a:ln>
        </p:spPr>
        <p:txBody>
          <a:bodyPr spcFirstLastPara="1" vert="horz" wrap="square" lIns="121900" tIns="121900" rIns="121900" bIns="121900" rtlCol="0" anchor="b" anchorCtr="0">
            <a:noAutofit/>
          </a:bodyPr>
          <a:lstStyle/>
          <a:p>
            <a:pPr algn="ctr"/>
            <a:r>
              <a:rPr lang="en"/>
              <a:t>3. Flexibility </a:t>
            </a:r>
            <a:endParaRPr/>
          </a:p>
        </p:txBody>
      </p:sp>
      <p:sp>
        <p:nvSpPr>
          <p:cNvPr id="164" name="Google Shape;164;p29"/>
          <p:cNvSpPr txBox="1">
            <a:spLocks noGrp="1"/>
          </p:cNvSpPr>
          <p:nvPr>
            <p:ph type="body" idx="1"/>
          </p:nvPr>
        </p:nvSpPr>
        <p:spPr>
          <a:xfrm>
            <a:off x="1282131" y="1958854"/>
            <a:ext cx="11157600" cy="4105200"/>
          </a:xfrm>
          <a:prstGeom prst="rect">
            <a:avLst/>
          </a:prstGeom>
          <a:noFill/>
          <a:ln>
            <a:noFill/>
          </a:ln>
        </p:spPr>
        <p:txBody>
          <a:bodyPr spcFirstLastPara="1" vert="horz" wrap="square" lIns="121900" tIns="121900" rIns="121900" bIns="121900" rtlCol="0" anchor="t" anchorCtr="0">
            <a:noAutofit/>
          </a:bodyPr>
          <a:lstStyle/>
          <a:p>
            <a:pPr>
              <a:lnSpc>
                <a:spcPct val="150000"/>
              </a:lnSpc>
            </a:pPr>
            <a:r>
              <a:rPr lang="en" dirty="0"/>
              <a:t>Shift options often include 4-, 8-, 10-, or 12-hour work days </a:t>
            </a:r>
            <a:endParaRPr dirty="0"/>
          </a:p>
          <a:p>
            <a:pPr>
              <a:lnSpc>
                <a:spcPct val="150000"/>
              </a:lnSpc>
            </a:pPr>
            <a:r>
              <a:rPr lang="en" dirty="0"/>
              <a:t>Wage earner vs. salary</a:t>
            </a:r>
            <a:endParaRPr dirty="0"/>
          </a:p>
          <a:p>
            <a:pPr>
              <a:lnSpc>
                <a:spcPct val="150000"/>
              </a:lnSpc>
              <a:buChar char="-"/>
            </a:pPr>
            <a:r>
              <a:rPr lang="en" dirty="0"/>
              <a:t>Opportunity for overtime</a:t>
            </a:r>
            <a:endParaRPr dirty="0"/>
          </a:p>
          <a:p>
            <a:pPr>
              <a:lnSpc>
                <a:spcPct val="150000"/>
              </a:lnSpc>
            </a:pPr>
            <a:r>
              <a:rPr lang="en" dirty="0"/>
              <a:t>Opportunity to work 1st, 2nd, </a:t>
            </a:r>
          </a:p>
          <a:p>
            <a:pPr marL="152396" indent="0">
              <a:lnSpc>
                <a:spcPct val="150000"/>
              </a:lnSpc>
              <a:buNone/>
            </a:pPr>
            <a:r>
              <a:rPr lang="en" dirty="0"/>
              <a:t>      and 3rd shifts</a:t>
            </a:r>
            <a:endParaRPr dirty="0"/>
          </a:p>
          <a:p>
            <a:pPr marL="0" indent="0">
              <a:spcBef>
                <a:spcPts val="2133"/>
              </a:spcBef>
              <a:buNone/>
            </a:pPr>
            <a:endParaRPr dirty="0"/>
          </a:p>
          <a:p>
            <a:pPr indent="0">
              <a:spcBef>
                <a:spcPts val="2133"/>
              </a:spcBef>
              <a:spcAft>
                <a:spcPts val="2133"/>
              </a:spcAft>
              <a:buNone/>
            </a:pPr>
            <a:endParaRPr dirty="0"/>
          </a:p>
        </p:txBody>
      </p:sp>
      <p:sp>
        <p:nvSpPr>
          <p:cNvPr id="165" name="Google Shape;165;p29"/>
          <p:cNvSpPr/>
          <p:nvPr/>
        </p:nvSpPr>
        <p:spPr>
          <a:xfrm>
            <a:off x="7635185" y="2924100"/>
            <a:ext cx="3506000" cy="2993200"/>
          </a:xfrm>
          <a:prstGeom prst="wedgeRectCallout">
            <a:avLst>
              <a:gd name="adj1" fmla="val -20833"/>
              <a:gd name="adj2" fmla="val 62500"/>
            </a:avLst>
          </a:prstGeom>
          <a:ln w="28575"/>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buClr>
                <a:srgbClr val="000000"/>
              </a:buClr>
              <a:buSzPts val="1400"/>
            </a:pPr>
            <a:r>
              <a:rPr lang="en" sz="1867" dirty="0">
                <a:solidFill>
                  <a:srgbClr val="000000"/>
                </a:solidFill>
                <a:latin typeface="Arial"/>
                <a:ea typeface="Arial"/>
                <a:cs typeface="Arial"/>
                <a:sym typeface="Arial"/>
              </a:rPr>
              <a:t>Working 12</a:t>
            </a:r>
            <a:r>
              <a:rPr lang="en" sz="2400" dirty="0"/>
              <a:t>-</a:t>
            </a:r>
            <a:r>
              <a:rPr lang="en" sz="1867" dirty="0">
                <a:solidFill>
                  <a:srgbClr val="000000"/>
                </a:solidFill>
                <a:latin typeface="Arial"/>
                <a:ea typeface="Arial"/>
                <a:cs typeface="Arial"/>
                <a:sym typeface="Arial"/>
              </a:rPr>
              <a:t>hour shifts allows nurses to work only 3 days a week and have 4 days off. </a:t>
            </a:r>
            <a:endParaRPr sz="1867"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99340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4" name="Picture 3">
            <a:extLst>
              <a:ext uri="{FF2B5EF4-FFF2-40B4-BE49-F238E27FC236}">
                <a16:creationId xmlns:a16="http://schemas.microsoft.com/office/drawing/2014/main" id="{2F5AF245-BCE2-3A42-97D0-EF0EE32E3E41}"/>
              </a:ext>
            </a:extLst>
          </p:cNvPr>
          <p:cNvPicPr>
            <a:picLocks noChangeAspect="1"/>
          </p:cNvPicPr>
          <p:nvPr/>
        </p:nvPicPr>
        <p:blipFill>
          <a:blip r:embed="rId3"/>
          <a:stretch>
            <a:fillRect/>
          </a:stretch>
        </p:blipFill>
        <p:spPr>
          <a:xfrm>
            <a:off x="0" y="3281778"/>
            <a:ext cx="6232489" cy="3438603"/>
          </a:xfrm>
          <a:prstGeom prst="rect">
            <a:avLst/>
          </a:prstGeom>
        </p:spPr>
      </p:pic>
      <p:pic>
        <p:nvPicPr>
          <p:cNvPr id="5" name="Picture 4">
            <a:extLst>
              <a:ext uri="{FF2B5EF4-FFF2-40B4-BE49-F238E27FC236}">
                <a16:creationId xmlns:a16="http://schemas.microsoft.com/office/drawing/2014/main" id="{4E0DCD23-9BEF-5F49-975F-312E0BA0F5AE}"/>
              </a:ext>
            </a:extLst>
          </p:cNvPr>
          <p:cNvPicPr>
            <a:picLocks noChangeAspect="1"/>
          </p:cNvPicPr>
          <p:nvPr/>
        </p:nvPicPr>
        <p:blipFill>
          <a:blip r:embed="rId4"/>
          <a:stretch>
            <a:fillRect/>
          </a:stretch>
        </p:blipFill>
        <p:spPr>
          <a:xfrm>
            <a:off x="0" y="6721298"/>
            <a:ext cx="12192000" cy="53947"/>
          </a:xfrm>
          <a:prstGeom prst="rect">
            <a:avLst/>
          </a:prstGeom>
        </p:spPr>
      </p:pic>
      <p:sp>
        <p:nvSpPr>
          <p:cNvPr id="6" name="Rounded Rectangle 5">
            <a:extLst>
              <a:ext uri="{FF2B5EF4-FFF2-40B4-BE49-F238E27FC236}">
                <a16:creationId xmlns:a16="http://schemas.microsoft.com/office/drawing/2014/main" id="{3D3F91C7-9FDB-3442-83E5-57B4B793FDBA}"/>
              </a:ext>
            </a:extLst>
          </p:cNvPr>
          <p:cNvSpPr/>
          <p:nvPr/>
        </p:nvSpPr>
        <p:spPr>
          <a:xfrm>
            <a:off x="881627" y="414677"/>
            <a:ext cx="9880861" cy="573512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FD8F590-7EE4-8E47-9484-BB09127F2909}"/>
              </a:ext>
            </a:extLst>
          </p:cNvPr>
          <p:cNvPicPr>
            <a:picLocks noChangeAspect="1"/>
          </p:cNvPicPr>
          <p:nvPr/>
        </p:nvPicPr>
        <p:blipFill>
          <a:blip r:embed="rId5"/>
          <a:stretch>
            <a:fillRect/>
          </a:stretch>
        </p:blipFill>
        <p:spPr>
          <a:xfrm>
            <a:off x="10804652" y="6210807"/>
            <a:ext cx="1254591" cy="510489"/>
          </a:xfrm>
          <a:prstGeom prst="rect">
            <a:avLst/>
          </a:prstGeom>
        </p:spPr>
      </p:pic>
      <p:sp>
        <p:nvSpPr>
          <p:cNvPr id="170" name="Google Shape;170;p30"/>
          <p:cNvSpPr txBox="1">
            <a:spLocks noGrp="1"/>
          </p:cNvSpPr>
          <p:nvPr>
            <p:ph type="title"/>
          </p:nvPr>
        </p:nvSpPr>
        <p:spPr>
          <a:prstGeom prst="rect">
            <a:avLst/>
          </a:prstGeom>
          <a:noFill/>
          <a:ln>
            <a:noFill/>
          </a:ln>
        </p:spPr>
        <p:txBody>
          <a:bodyPr spcFirstLastPara="1" vert="horz" wrap="square" lIns="121900" tIns="121900" rIns="121900" bIns="121900" rtlCol="0" anchor="b" anchorCtr="0">
            <a:noAutofit/>
          </a:bodyPr>
          <a:lstStyle/>
          <a:p>
            <a:pPr algn="ctr"/>
            <a:r>
              <a:rPr lang="en"/>
              <a:t>3. Flexibility</a:t>
            </a:r>
            <a:endParaRPr/>
          </a:p>
        </p:txBody>
      </p:sp>
      <p:sp>
        <p:nvSpPr>
          <p:cNvPr id="171" name="Google Shape;171;p30"/>
          <p:cNvSpPr txBox="1">
            <a:spLocks noGrp="1"/>
          </p:cNvSpPr>
          <p:nvPr>
            <p:ph type="body" idx="1"/>
          </p:nvPr>
        </p:nvSpPr>
        <p:spPr>
          <a:xfrm>
            <a:off x="1055478" y="1977640"/>
            <a:ext cx="10376469" cy="4105200"/>
          </a:xfrm>
          <a:prstGeom prst="rect">
            <a:avLst/>
          </a:prstGeom>
          <a:noFill/>
          <a:ln>
            <a:noFill/>
          </a:ln>
        </p:spPr>
        <p:txBody>
          <a:bodyPr spcFirstLastPara="1" vert="horz" wrap="square" lIns="121900" tIns="121900" rIns="121900" bIns="121900" rtlCol="0" anchor="t" anchorCtr="0">
            <a:noAutofit/>
          </a:bodyPr>
          <a:lstStyle/>
          <a:p>
            <a:r>
              <a:rPr lang="en" dirty="0"/>
              <a:t>Common nursing specialties:</a:t>
            </a:r>
            <a:endParaRPr dirty="0"/>
          </a:p>
          <a:p>
            <a:pPr lvl="1">
              <a:spcBef>
                <a:spcPts val="0"/>
              </a:spcBef>
            </a:pPr>
            <a:r>
              <a:rPr lang="en" dirty="0"/>
              <a:t>Medical/Surgical nursing: Largest nursing specialty that cares for stable, acutely ill, and deteriorating patients.</a:t>
            </a:r>
            <a:endParaRPr dirty="0"/>
          </a:p>
          <a:p>
            <a:pPr lvl="1">
              <a:spcBef>
                <a:spcPts val="0"/>
              </a:spcBef>
            </a:pPr>
            <a:r>
              <a:rPr lang="en" dirty="0"/>
              <a:t>Intensive care units: Provide care for life threatening medical conditions for patients that are considered too unstable for other units. </a:t>
            </a:r>
            <a:endParaRPr dirty="0"/>
          </a:p>
          <a:p>
            <a:pPr lvl="1">
              <a:spcBef>
                <a:spcPts val="0"/>
              </a:spcBef>
            </a:pPr>
            <a:r>
              <a:rPr lang="en" dirty="0"/>
              <a:t>Neonatal intensive care unit: Cares for newborns that need extra medical attention due to prematurity, congenital diseases, or other health ailments. </a:t>
            </a:r>
            <a:endParaRPr dirty="0"/>
          </a:p>
          <a:p>
            <a:pPr marL="1219170" indent="0">
              <a:spcBef>
                <a:spcPts val="2133"/>
              </a:spcBef>
              <a:buNone/>
            </a:pPr>
            <a:endParaRPr dirty="0"/>
          </a:p>
          <a:p>
            <a:pPr marL="0" indent="0">
              <a:buNone/>
            </a:pPr>
            <a:endParaRPr dirty="0"/>
          </a:p>
          <a:p>
            <a:pPr marL="0" indent="0">
              <a:spcBef>
                <a:spcPts val="2133"/>
              </a:spcBef>
              <a:spcAft>
                <a:spcPts val="2133"/>
              </a:spcAft>
              <a:buNone/>
            </a:pPr>
            <a:endParaRPr dirty="0">
              <a:solidFill>
                <a:srgbClr val="FFFFFF"/>
              </a:solidFill>
            </a:endParaRPr>
          </a:p>
        </p:txBody>
      </p:sp>
    </p:spTree>
    <p:extLst>
      <p:ext uri="{BB962C8B-B14F-4D97-AF65-F5344CB8AC3E}">
        <p14:creationId xmlns:p14="http://schemas.microsoft.com/office/powerpoint/2010/main" val="2508736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4" name="Picture 3">
            <a:extLst>
              <a:ext uri="{FF2B5EF4-FFF2-40B4-BE49-F238E27FC236}">
                <a16:creationId xmlns:a16="http://schemas.microsoft.com/office/drawing/2014/main" id="{684CC747-687F-4E4C-8F90-F32A6446CC7F}"/>
              </a:ext>
            </a:extLst>
          </p:cNvPr>
          <p:cNvPicPr>
            <a:picLocks noChangeAspect="1"/>
          </p:cNvPicPr>
          <p:nvPr/>
        </p:nvPicPr>
        <p:blipFill>
          <a:blip r:embed="rId3"/>
          <a:stretch>
            <a:fillRect/>
          </a:stretch>
        </p:blipFill>
        <p:spPr>
          <a:xfrm>
            <a:off x="0" y="3281778"/>
            <a:ext cx="6232489" cy="3438603"/>
          </a:xfrm>
          <a:prstGeom prst="rect">
            <a:avLst/>
          </a:prstGeom>
        </p:spPr>
      </p:pic>
      <p:pic>
        <p:nvPicPr>
          <p:cNvPr id="5" name="Picture 4">
            <a:extLst>
              <a:ext uri="{FF2B5EF4-FFF2-40B4-BE49-F238E27FC236}">
                <a16:creationId xmlns:a16="http://schemas.microsoft.com/office/drawing/2014/main" id="{8EF04539-5B3F-5A49-92CB-138735B9C57F}"/>
              </a:ext>
            </a:extLst>
          </p:cNvPr>
          <p:cNvPicPr>
            <a:picLocks noChangeAspect="1"/>
          </p:cNvPicPr>
          <p:nvPr/>
        </p:nvPicPr>
        <p:blipFill>
          <a:blip r:embed="rId4"/>
          <a:stretch>
            <a:fillRect/>
          </a:stretch>
        </p:blipFill>
        <p:spPr>
          <a:xfrm>
            <a:off x="0" y="6721298"/>
            <a:ext cx="12192000" cy="53947"/>
          </a:xfrm>
          <a:prstGeom prst="rect">
            <a:avLst/>
          </a:prstGeom>
        </p:spPr>
      </p:pic>
      <p:sp>
        <p:nvSpPr>
          <p:cNvPr id="6" name="Rounded Rectangle 5">
            <a:extLst>
              <a:ext uri="{FF2B5EF4-FFF2-40B4-BE49-F238E27FC236}">
                <a16:creationId xmlns:a16="http://schemas.microsoft.com/office/drawing/2014/main" id="{BAAEDA44-EACF-A14A-979B-3AC7B94025BA}"/>
              </a:ext>
            </a:extLst>
          </p:cNvPr>
          <p:cNvSpPr/>
          <p:nvPr/>
        </p:nvSpPr>
        <p:spPr>
          <a:xfrm>
            <a:off x="881627" y="414677"/>
            <a:ext cx="9880861" cy="573512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321C672-EEAE-9D44-8FC2-A048AAE48417}"/>
              </a:ext>
            </a:extLst>
          </p:cNvPr>
          <p:cNvPicPr>
            <a:picLocks noChangeAspect="1"/>
          </p:cNvPicPr>
          <p:nvPr/>
        </p:nvPicPr>
        <p:blipFill>
          <a:blip r:embed="rId5"/>
          <a:stretch>
            <a:fillRect/>
          </a:stretch>
        </p:blipFill>
        <p:spPr>
          <a:xfrm>
            <a:off x="10804652" y="6210807"/>
            <a:ext cx="1254591" cy="510489"/>
          </a:xfrm>
          <a:prstGeom prst="rect">
            <a:avLst/>
          </a:prstGeom>
        </p:spPr>
      </p:pic>
      <p:sp>
        <p:nvSpPr>
          <p:cNvPr id="63" name="Google Shape;63;p13"/>
          <p:cNvSpPr txBox="1">
            <a:spLocks noGrp="1"/>
          </p:cNvSpPr>
          <p:nvPr>
            <p:ph type="ctrTitle"/>
          </p:nvPr>
        </p:nvSpPr>
        <p:spPr>
          <a:prstGeom prst="rect">
            <a:avLst/>
          </a:prstGeom>
          <a:noFill/>
          <a:ln>
            <a:noFill/>
          </a:ln>
        </p:spPr>
        <p:txBody>
          <a:bodyPr spcFirstLastPara="1" vert="horz" wrap="square" lIns="121900" tIns="121900" rIns="121900" bIns="121900" rtlCol="0" anchor="b" anchorCtr="0">
            <a:noAutofit/>
          </a:bodyPr>
          <a:lstStyle/>
          <a:p>
            <a:pPr>
              <a:lnSpc>
                <a:spcPct val="100000"/>
              </a:lnSpc>
              <a:spcBef>
                <a:spcPts val="0"/>
              </a:spcBef>
              <a:buSzPts val="4000"/>
            </a:pPr>
            <a:r>
              <a:rPr lang="en" dirty="0" err="1"/>
              <a:t>Futu</a:t>
            </a:r>
            <a:r>
              <a:rPr lang="en" dirty="0" err="1">
                <a:solidFill>
                  <a:srgbClr val="FF0000"/>
                </a:solidFill>
              </a:rPr>
              <a:t>RN</a:t>
            </a:r>
            <a:endParaRPr dirty="0">
              <a:solidFill>
                <a:srgbClr val="FF0000"/>
              </a:solidFill>
            </a:endParaRPr>
          </a:p>
        </p:txBody>
      </p:sp>
      <p:sp>
        <p:nvSpPr>
          <p:cNvPr id="64" name="Google Shape;64;p13"/>
          <p:cNvSpPr txBox="1">
            <a:spLocks noGrp="1"/>
          </p:cNvSpPr>
          <p:nvPr>
            <p:ph type="subTitle" idx="1"/>
          </p:nvPr>
        </p:nvSpPr>
        <p:spPr>
          <a:prstGeom prst="rect">
            <a:avLst/>
          </a:prstGeom>
          <a:noFill/>
          <a:ln>
            <a:noFill/>
          </a:ln>
        </p:spPr>
        <p:txBody>
          <a:bodyPr spcFirstLastPara="1" vert="horz" wrap="square" lIns="121900" tIns="121900" rIns="121900" bIns="121900" rtlCol="0" anchor="t" anchorCtr="0">
            <a:noAutofit/>
          </a:bodyPr>
          <a:lstStyle/>
          <a:p>
            <a:pPr>
              <a:lnSpc>
                <a:spcPct val="100000"/>
              </a:lnSpc>
              <a:spcBef>
                <a:spcPts val="0"/>
              </a:spcBef>
              <a:buSzPts val="2400"/>
            </a:pPr>
            <a:r>
              <a:rPr lang="en" sz="3200"/>
              <a:t>By: American Association for Men in Nursing</a:t>
            </a:r>
            <a:endParaRPr sz="3200" b="1"/>
          </a:p>
        </p:txBody>
      </p:sp>
    </p:spTree>
    <p:extLst>
      <p:ext uri="{BB962C8B-B14F-4D97-AF65-F5344CB8AC3E}">
        <p14:creationId xmlns:p14="http://schemas.microsoft.com/office/powerpoint/2010/main" val="4129762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xfrm>
            <a:off x="517200" y="710775"/>
            <a:ext cx="11157600" cy="914800"/>
          </a:xfrm>
          <a:prstGeom prst="rect">
            <a:avLst/>
          </a:prstGeom>
          <a:noFill/>
          <a:ln>
            <a:noFill/>
          </a:ln>
        </p:spPr>
        <p:txBody>
          <a:bodyPr spcFirstLastPara="1" vert="horz" wrap="square" lIns="121900" tIns="121900" rIns="121900" bIns="121900" rtlCol="0" anchor="b" anchorCtr="0">
            <a:noAutofit/>
          </a:bodyPr>
          <a:lstStyle/>
          <a:p>
            <a:r>
              <a:rPr lang="en" dirty="0"/>
              <a:t>3. Flexibility</a:t>
            </a:r>
            <a:endParaRPr dirty="0"/>
          </a:p>
        </p:txBody>
      </p:sp>
      <p:sp>
        <p:nvSpPr>
          <p:cNvPr id="177" name="Google Shape;177;p31"/>
          <p:cNvSpPr txBox="1">
            <a:spLocks noGrp="1"/>
          </p:cNvSpPr>
          <p:nvPr>
            <p:ph type="body" idx="1"/>
          </p:nvPr>
        </p:nvSpPr>
        <p:spPr>
          <a:xfrm>
            <a:off x="517200" y="1862968"/>
            <a:ext cx="5333200" cy="4105200"/>
          </a:xfrm>
          <a:prstGeom prst="rect">
            <a:avLst/>
          </a:prstGeom>
          <a:noFill/>
          <a:ln>
            <a:noFill/>
          </a:ln>
        </p:spPr>
        <p:txBody>
          <a:bodyPr spcFirstLastPara="1" vert="horz" wrap="square" lIns="121900" tIns="121900" rIns="121900" bIns="121900" rtlCol="0" anchor="t" anchorCtr="0">
            <a:noAutofit/>
          </a:bodyPr>
          <a:lstStyle/>
          <a:p>
            <a:pPr marL="0" indent="0">
              <a:buNone/>
            </a:pPr>
            <a:r>
              <a:rPr lang="en" dirty="0"/>
              <a:t>Consider your interests and find something you love:</a:t>
            </a:r>
            <a:endParaRPr dirty="0"/>
          </a:p>
          <a:p>
            <a:pPr>
              <a:spcBef>
                <a:spcPts val="2133"/>
              </a:spcBef>
              <a:buChar char="-"/>
            </a:pPr>
            <a:r>
              <a:rPr lang="en" dirty="0"/>
              <a:t>Medical/Surgical Nursing</a:t>
            </a:r>
            <a:endParaRPr dirty="0"/>
          </a:p>
          <a:p>
            <a:pPr>
              <a:buChar char="-"/>
            </a:pPr>
            <a:r>
              <a:rPr lang="en" dirty="0"/>
              <a:t>Emergency/Trauma Nursing</a:t>
            </a:r>
            <a:endParaRPr dirty="0"/>
          </a:p>
          <a:p>
            <a:pPr>
              <a:buChar char="-"/>
            </a:pPr>
            <a:r>
              <a:rPr lang="en" dirty="0"/>
              <a:t>Nurse Administration</a:t>
            </a:r>
            <a:endParaRPr dirty="0"/>
          </a:p>
          <a:p>
            <a:pPr>
              <a:buChar char="-"/>
            </a:pPr>
            <a:r>
              <a:rPr lang="en" dirty="0"/>
              <a:t>Chief Nursing Officer</a:t>
            </a:r>
            <a:endParaRPr dirty="0"/>
          </a:p>
          <a:p>
            <a:pPr>
              <a:buChar char="-"/>
            </a:pPr>
            <a:r>
              <a:rPr lang="en" dirty="0"/>
              <a:t>Flight Nursing</a:t>
            </a:r>
            <a:endParaRPr dirty="0"/>
          </a:p>
          <a:p>
            <a:pPr>
              <a:buChar char="-"/>
            </a:pPr>
            <a:r>
              <a:rPr lang="en" dirty="0"/>
              <a:t>Travel Nursing</a:t>
            </a:r>
            <a:endParaRPr dirty="0"/>
          </a:p>
          <a:p>
            <a:pPr>
              <a:buChar char="-"/>
            </a:pPr>
            <a:r>
              <a:rPr lang="en" dirty="0"/>
              <a:t>School Nurse</a:t>
            </a:r>
            <a:endParaRPr dirty="0"/>
          </a:p>
          <a:p>
            <a:pPr>
              <a:buChar char="-"/>
            </a:pPr>
            <a:r>
              <a:rPr lang="en" dirty="0"/>
              <a:t>Hospice and end of life</a:t>
            </a:r>
            <a:endParaRPr dirty="0"/>
          </a:p>
          <a:p>
            <a:pPr>
              <a:buChar char="-"/>
            </a:pPr>
            <a:r>
              <a:rPr lang="en" dirty="0"/>
              <a:t>Cath lab</a:t>
            </a:r>
            <a:endParaRPr dirty="0"/>
          </a:p>
          <a:p>
            <a:pPr>
              <a:buChar char="-"/>
            </a:pPr>
            <a:r>
              <a:rPr lang="en" dirty="0"/>
              <a:t>Military Nursing</a:t>
            </a:r>
            <a:endParaRPr dirty="0"/>
          </a:p>
          <a:p>
            <a:pPr>
              <a:buChar char="-"/>
            </a:pPr>
            <a:r>
              <a:rPr lang="en" dirty="0"/>
              <a:t>Occupational Health</a:t>
            </a:r>
            <a:endParaRPr dirty="0"/>
          </a:p>
        </p:txBody>
      </p:sp>
      <p:sp>
        <p:nvSpPr>
          <p:cNvPr id="178" name="Google Shape;178;p31"/>
          <p:cNvSpPr txBox="1">
            <a:spLocks noGrp="1"/>
          </p:cNvSpPr>
          <p:nvPr>
            <p:ph type="body" idx="2"/>
          </p:nvPr>
        </p:nvSpPr>
        <p:spPr>
          <a:xfrm>
            <a:off x="6242222" y="825075"/>
            <a:ext cx="5563185" cy="5234000"/>
          </a:xfrm>
          <a:prstGeom prst="rect">
            <a:avLst/>
          </a:prstGeom>
          <a:noFill/>
          <a:ln>
            <a:noFill/>
          </a:ln>
        </p:spPr>
        <p:txBody>
          <a:bodyPr spcFirstLastPara="1" vert="horz" wrap="square" lIns="121900" tIns="121900" rIns="121900" bIns="121900" rtlCol="0" anchor="t" anchorCtr="0">
            <a:noAutofit/>
          </a:bodyPr>
          <a:lstStyle/>
          <a:p>
            <a:pPr>
              <a:buChar char="-"/>
            </a:pPr>
            <a:r>
              <a:rPr lang="en" dirty="0"/>
              <a:t>Obstetrics</a:t>
            </a:r>
            <a:endParaRPr dirty="0"/>
          </a:p>
          <a:p>
            <a:pPr>
              <a:buChar char="-"/>
            </a:pPr>
            <a:r>
              <a:rPr lang="en" dirty="0"/>
              <a:t>Research</a:t>
            </a:r>
            <a:endParaRPr dirty="0"/>
          </a:p>
          <a:p>
            <a:pPr>
              <a:buChar char="-"/>
            </a:pPr>
            <a:r>
              <a:rPr lang="en" dirty="0"/>
              <a:t>Insurance and medical technology representative</a:t>
            </a:r>
            <a:endParaRPr dirty="0"/>
          </a:p>
          <a:p>
            <a:pPr>
              <a:buChar char="-"/>
            </a:pPr>
            <a:r>
              <a:rPr lang="en" dirty="0"/>
              <a:t>Critical Care</a:t>
            </a:r>
            <a:endParaRPr dirty="0"/>
          </a:p>
          <a:p>
            <a:pPr>
              <a:buChar char="-"/>
            </a:pPr>
            <a:r>
              <a:rPr lang="en" dirty="0"/>
              <a:t>Operating Room</a:t>
            </a:r>
            <a:endParaRPr dirty="0"/>
          </a:p>
          <a:p>
            <a:pPr>
              <a:buChar char="-"/>
            </a:pPr>
            <a:r>
              <a:rPr lang="en" dirty="0"/>
              <a:t>Sexual Assault Examiner/ Forensic Nurse</a:t>
            </a:r>
            <a:endParaRPr dirty="0"/>
          </a:p>
          <a:p>
            <a:pPr>
              <a:buChar char="-"/>
            </a:pPr>
            <a:r>
              <a:rPr lang="en" dirty="0"/>
              <a:t>Nurse Attorney</a:t>
            </a:r>
            <a:endParaRPr dirty="0"/>
          </a:p>
          <a:p>
            <a:pPr>
              <a:buChar char="-"/>
            </a:pPr>
            <a:r>
              <a:rPr lang="en" dirty="0"/>
              <a:t>Dialysis Nurse</a:t>
            </a:r>
            <a:endParaRPr dirty="0"/>
          </a:p>
          <a:p>
            <a:pPr>
              <a:buChar char="-"/>
            </a:pPr>
            <a:r>
              <a:rPr lang="en" dirty="0"/>
              <a:t>Disaster Relief</a:t>
            </a:r>
            <a:endParaRPr dirty="0"/>
          </a:p>
          <a:p>
            <a:pPr>
              <a:buChar char="-"/>
            </a:pPr>
            <a:r>
              <a:rPr lang="en" dirty="0"/>
              <a:t>Professor</a:t>
            </a:r>
            <a:endParaRPr dirty="0"/>
          </a:p>
          <a:p>
            <a:pPr>
              <a:buChar char="-"/>
            </a:pPr>
            <a:r>
              <a:rPr lang="en" dirty="0"/>
              <a:t>Coroner</a:t>
            </a:r>
            <a:endParaRPr dirty="0"/>
          </a:p>
          <a:p>
            <a:pPr>
              <a:buChar char="-"/>
            </a:pPr>
            <a:r>
              <a:rPr lang="en" dirty="0"/>
              <a:t>Pediatrics</a:t>
            </a:r>
            <a:endParaRPr dirty="0"/>
          </a:p>
          <a:p>
            <a:pPr>
              <a:buChar char="-"/>
            </a:pPr>
            <a:r>
              <a:rPr lang="en" dirty="0"/>
              <a:t>Cruise ship nursing</a:t>
            </a:r>
            <a:endParaRPr dirty="0"/>
          </a:p>
          <a:p>
            <a:pPr>
              <a:buChar char="-"/>
            </a:pPr>
            <a:r>
              <a:rPr lang="en" dirty="0"/>
              <a:t>Correctional</a:t>
            </a:r>
            <a:endParaRPr dirty="0"/>
          </a:p>
          <a:p>
            <a:pPr>
              <a:buFont typeface="Arial" panose="020B0604020202020204" pitchFamily="34" charset="0"/>
              <a:buChar char="-"/>
            </a:pPr>
            <a:r>
              <a:rPr lang="en" dirty="0"/>
              <a:t>Mental health                       </a:t>
            </a:r>
          </a:p>
          <a:p>
            <a:pPr>
              <a:buFont typeface="Arial" panose="020B0604020202020204" pitchFamily="34" charset="0"/>
              <a:buChar char="-"/>
            </a:pPr>
            <a:r>
              <a:rPr lang="en-US" dirty="0"/>
              <a:t>… and so much more!</a:t>
            </a:r>
          </a:p>
          <a:p>
            <a:pPr>
              <a:buFont typeface="Arial" panose="020B0604020202020204" pitchFamily="34" charset="0"/>
              <a:buChar char="-"/>
            </a:pPr>
            <a:endParaRPr dirty="0"/>
          </a:p>
          <a:p>
            <a:pPr marL="0" indent="0">
              <a:spcBef>
                <a:spcPts val="2133"/>
              </a:spcBef>
              <a:spcAft>
                <a:spcPts val="2133"/>
              </a:spcAft>
              <a:buNone/>
            </a:pPr>
            <a:endParaRPr dirty="0"/>
          </a:p>
        </p:txBody>
      </p:sp>
      <p:pic>
        <p:nvPicPr>
          <p:cNvPr id="5" name="Picture 4">
            <a:extLst>
              <a:ext uri="{FF2B5EF4-FFF2-40B4-BE49-F238E27FC236}">
                <a16:creationId xmlns:a16="http://schemas.microsoft.com/office/drawing/2014/main" id="{D3482892-52E5-2F48-8F69-3E5382957E32}"/>
              </a:ext>
            </a:extLst>
          </p:cNvPr>
          <p:cNvPicPr>
            <a:picLocks noChangeAspect="1"/>
          </p:cNvPicPr>
          <p:nvPr/>
        </p:nvPicPr>
        <p:blipFill>
          <a:blip r:embed="rId3"/>
          <a:stretch>
            <a:fillRect/>
          </a:stretch>
        </p:blipFill>
        <p:spPr>
          <a:xfrm>
            <a:off x="0" y="483332"/>
            <a:ext cx="12192000" cy="53947"/>
          </a:xfrm>
          <a:prstGeom prst="rect">
            <a:avLst/>
          </a:prstGeom>
        </p:spPr>
      </p:pic>
      <p:pic>
        <p:nvPicPr>
          <p:cNvPr id="8" name="Picture 7">
            <a:extLst>
              <a:ext uri="{FF2B5EF4-FFF2-40B4-BE49-F238E27FC236}">
                <a16:creationId xmlns:a16="http://schemas.microsoft.com/office/drawing/2014/main" id="{984E717B-5E93-A94C-AEC9-60AC69564478}"/>
              </a:ext>
            </a:extLst>
          </p:cNvPr>
          <p:cNvPicPr>
            <a:picLocks noChangeAspect="1"/>
          </p:cNvPicPr>
          <p:nvPr/>
        </p:nvPicPr>
        <p:blipFill>
          <a:blip r:embed="rId4"/>
          <a:stretch>
            <a:fillRect/>
          </a:stretch>
        </p:blipFill>
        <p:spPr>
          <a:xfrm>
            <a:off x="10804652" y="6210807"/>
            <a:ext cx="1254591" cy="510489"/>
          </a:xfrm>
          <a:prstGeom prst="rect">
            <a:avLst/>
          </a:prstGeom>
        </p:spPr>
      </p:pic>
    </p:spTree>
    <p:extLst>
      <p:ext uri="{BB962C8B-B14F-4D97-AF65-F5344CB8AC3E}">
        <p14:creationId xmlns:p14="http://schemas.microsoft.com/office/powerpoint/2010/main" val="2476563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4" name="Picture 3">
            <a:extLst>
              <a:ext uri="{FF2B5EF4-FFF2-40B4-BE49-F238E27FC236}">
                <a16:creationId xmlns:a16="http://schemas.microsoft.com/office/drawing/2014/main" id="{28FD946B-5EDC-4D4A-9126-B393E9A8B5F5}"/>
              </a:ext>
            </a:extLst>
          </p:cNvPr>
          <p:cNvPicPr>
            <a:picLocks noChangeAspect="1"/>
          </p:cNvPicPr>
          <p:nvPr/>
        </p:nvPicPr>
        <p:blipFill>
          <a:blip r:embed="rId3"/>
          <a:stretch>
            <a:fillRect/>
          </a:stretch>
        </p:blipFill>
        <p:spPr>
          <a:xfrm>
            <a:off x="0" y="3281778"/>
            <a:ext cx="6232489" cy="3438603"/>
          </a:xfrm>
          <a:prstGeom prst="rect">
            <a:avLst/>
          </a:prstGeom>
        </p:spPr>
      </p:pic>
      <p:pic>
        <p:nvPicPr>
          <p:cNvPr id="5" name="Picture 4">
            <a:extLst>
              <a:ext uri="{FF2B5EF4-FFF2-40B4-BE49-F238E27FC236}">
                <a16:creationId xmlns:a16="http://schemas.microsoft.com/office/drawing/2014/main" id="{2B55F6B5-B18A-3641-A709-E073154A50CA}"/>
              </a:ext>
            </a:extLst>
          </p:cNvPr>
          <p:cNvPicPr>
            <a:picLocks noChangeAspect="1"/>
          </p:cNvPicPr>
          <p:nvPr/>
        </p:nvPicPr>
        <p:blipFill>
          <a:blip r:embed="rId4"/>
          <a:stretch>
            <a:fillRect/>
          </a:stretch>
        </p:blipFill>
        <p:spPr>
          <a:xfrm>
            <a:off x="0" y="6721298"/>
            <a:ext cx="12192000" cy="53947"/>
          </a:xfrm>
          <a:prstGeom prst="rect">
            <a:avLst/>
          </a:prstGeom>
        </p:spPr>
      </p:pic>
      <p:sp>
        <p:nvSpPr>
          <p:cNvPr id="6" name="Rounded Rectangle 5">
            <a:extLst>
              <a:ext uri="{FF2B5EF4-FFF2-40B4-BE49-F238E27FC236}">
                <a16:creationId xmlns:a16="http://schemas.microsoft.com/office/drawing/2014/main" id="{4646F769-349E-E046-BFB5-0F509D4B4CB7}"/>
              </a:ext>
            </a:extLst>
          </p:cNvPr>
          <p:cNvSpPr/>
          <p:nvPr/>
        </p:nvSpPr>
        <p:spPr>
          <a:xfrm>
            <a:off x="881627" y="414677"/>
            <a:ext cx="9880861" cy="573512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590CB0C-24AE-6546-950F-390D9CE895AA}"/>
              </a:ext>
            </a:extLst>
          </p:cNvPr>
          <p:cNvPicPr>
            <a:picLocks noChangeAspect="1"/>
          </p:cNvPicPr>
          <p:nvPr/>
        </p:nvPicPr>
        <p:blipFill>
          <a:blip r:embed="rId5"/>
          <a:stretch>
            <a:fillRect/>
          </a:stretch>
        </p:blipFill>
        <p:spPr>
          <a:xfrm>
            <a:off x="10804652" y="6210807"/>
            <a:ext cx="1254591" cy="510489"/>
          </a:xfrm>
          <a:prstGeom prst="rect">
            <a:avLst/>
          </a:prstGeom>
        </p:spPr>
      </p:pic>
      <p:sp>
        <p:nvSpPr>
          <p:cNvPr id="183" name="Google Shape;183;p32"/>
          <p:cNvSpPr txBox="1">
            <a:spLocks noGrp="1"/>
          </p:cNvSpPr>
          <p:nvPr>
            <p:ph type="title"/>
          </p:nvPr>
        </p:nvSpPr>
        <p:spPr>
          <a:prstGeom prst="rect">
            <a:avLst/>
          </a:prstGeom>
          <a:noFill/>
          <a:ln>
            <a:noFill/>
          </a:ln>
        </p:spPr>
        <p:txBody>
          <a:bodyPr spcFirstLastPara="1" vert="horz" wrap="square" lIns="121900" tIns="121900" rIns="121900" bIns="121900" rtlCol="0" anchor="b" anchorCtr="0">
            <a:noAutofit/>
          </a:bodyPr>
          <a:lstStyle/>
          <a:p>
            <a:pPr algn="ctr"/>
            <a:r>
              <a:rPr lang="en"/>
              <a:t>Spotlight Nursing Job: Travel Nursing</a:t>
            </a:r>
            <a:endParaRPr/>
          </a:p>
        </p:txBody>
      </p:sp>
      <p:sp>
        <p:nvSpPr>
          <p:cNvPr id="184" name="Google Shape;184;p32"/>
          <p:cNvSpPr txBox="1">
            <a:spLocks noGrp="1"/>
          </p:cNvSpPr>
          <p:nvPr>
            <p:ph type="body" idx="1"/>
          </p:nvPr>
        </p:nvSpPr>
        <p:spPr>
          <a:xfrm>
            <a:off x="1202307" y="2044598"/>
            <a:ext cx="9787385" cy="4105200"/>
          </a:xfrm>
          <a:prstGeom prst="rect">
            <a:avLst/>
          </a:prstGeom>
          <a:noFill/>
          <a:ln>
            <a:noFill/>
          </a:ln>
        </p:spPr>
        <p:txBody>
          <a:bodyPr spcFirstLastPara="1" vert="horz" wrap="square" lIns="121900" tIns="121900" rIns="121900" bIns="121900" rtlCol="0" anchor="t" anchorCtr="0">
            <a:noAutofit/>
          </a:bodyPr>
          <a:lstStyle/>
          <a:p>
            <a:pPr>
              <a:lnSpc>
                <a:spcPct val="150000"/>
              </a:lnSpc>
            </a:pPr>
            <a:r>
              <a:rPr lang="en" dirty="0"/>
              <a:t>Local, regional and national opportunities for travel</a:t>
            </a:r>
            <a:endParaRPr dirty="0"/>
          </a:p>
          <a:p>
            <a:pPr>
              <a:lnSpc>
                <a:spcPct val="150000"/>
              </a:lnSpc>
            </a:pPr>
            <a:r>
              <a:rPr lang="en" dirty="0"/>
              <a:t>Contract- based employment</a:t>
            </a:r>
            <a:endParaRPr dirty="0"/>
          </a:p>
          <a:p>
            <a:pPr>
              <a:lnSpc>
                <a:spcPct val="150000"/>
              </a:lnSpc>
            </a:pPr>
            <a:r>
              <a:rPr lang="en" dirty="0"/>
              <a:t>Chance to work within multiple hospital systems</a:t>
            </a:r>
            <a:endParaRPr dirty="0"/>
          </a:p>
          <a:p>
            <a:pPr>
              <a:lnSpc>
                <a:spcPct val="150000"/>
              </a:lnSpc>
            </a:pPr>
            <a:r>
              <a:rPr lang="en" dirty="0"/>
              <a:t>Significant pay increase</a:t>
            </a:r>
            <a:endParaRPr dirty="0"/>
          </a:p>
          <a:p>
            <a:pPr>
              <a:lnSpc>
                <a:spcPct val="150000"/>
              </a:lnSpc>
            </a:pPr>
            <a:r>
              <a:rPr lang="en" dirty="0"/>
              <a:t>Often reimbursed for living expenses</a:t>
            </a:r>
            <a:endParaRPr dirty="0"/>
          </a:p>
          <a:p>
            <a:pPr marL="0" indent="0">
              <a:spcBef>
                <a:spcPts val="2133"/>
              </a:spcBef>
              <a:spcAft>
                <a:spcPts val="2133"/>
              </a:spcAft>
              <a:buNone/>
            </a:pPr>
            <a:endParaRPr dirty="0"/>
          </a:p>
        </p:txBody>
      </p:sp>
    </p:spTree>
    <p:extLst>
      <p:ext uri="{BB962C8B-B14F-4D97-AF65-F5344CB8AC3E}">
        <p14:creationId xmlns:p14="http://schemas.microsoft.com/office/powerpoint/2010/main" val="3773093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4" name="Picture 3">
            <a:extLst>
              <a:ext uri="{FF2B5EF4-FFF2-40B4-BE49-F238E27FC236}">
                <a16:creationId xmlns:a16="http://schemas.microsoft.com/office/drawing/2014/main" id="{93F3D359-34C1-4F4A-8438-B30439B6FA03}"/>
              </a:ext>
            </a:extLst>
          </p:cNvPr>
          <p:cNvPicPr>
            <a:picLocks noChangeAspect="1"/>
          </p:cNvPicPr>
          <p:nvPr/>
        </p:nvPicPr>
        <p:blipFill>
          <a:blip r:embed="rId3"/>
          <a:stretch>
            <a:fillRect/>
          </a:stretch>
        </p:blipFill>
        <p:spPr>
          <a:xfrm>
            <a:off x="0" y="3281778"/>
            <a:ext cx="6232489" cy="3438603"/>
          </a:xfrm>
          <a:prstGeom prst="rect">
            <a:avLst/>
          </a:prstGeom>
        </p:spPr>
      </p:pic>
      <p:pic>
        <p:nvPicPr>
          <p:cNvPr id="5" name="Picture 4">
            <a:extLst>
              <a:ext uri="{FF2B5EF4-FFF2-40B4-BE49-F238E27FC236}">
                <a16:creationId xmlns:a16="http://schemas.microsoft.com/office/drawing/2014/main" id="{17C59477-77CA-C64B-80FD-4DF8D4F61E4E}"/>
              </a:ext>
            </a:extLst>
          </p:cNvPr>
          <p:cNvPicPr>
            <a:picLocks noChangeAspect="1"/>
          </p:cNvPicPr>
          <p:nvPr/>
        </p:nvPicPr>
        <p:blipFill>
          <a:blip r:embed="rId4"/>
          <a:stretch>
            <a:fillRect/>
          </a:stretch>
        </p:blipFill>
        <p:spPr>
          <a:xfrm>
            <a:off x="0" y="6721298"/>
            <a:ext cx="12192000" cy="53947"/>
          </a:xfrm>
          <a:prstGeom prst="rect">
            <a:avLst/>
          </a:prstGeom>
        </p:spPr>
      </p:pic>
      <p:sp>
        <p:nvSpPr>
          <p:cNvPr id="6" name="Rounded Rectangle 5">
            <a:extLst>
              <a:ext uri="{FF2B5EF4-FFF2-40B4-BE49-F238E27FC236}">
                <a16:creationId xmlns:a16="http://schemas.microsoft.com/office/drawing/2014/main" id="{FE5E3BC2-E856-5B46-B714-87DC7C1867DE}"/>
              </a:ext>
            </a:extLst>
          </p:cNvPr>
          <p:cNvSpPr/>
          <p:nvPr/>
        </p:nvSpPr>
        <p:spPr>
          <a:xfrm>
            <a:off x="881627" y="414677"/>
            <a:ext cx="9880861" cy="573512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7CF7226-2146-4445-80F6-0207E48B73A4}"/>
              </a:ext>
            </a:extLst>
          </p:cNvPr>
          <p:cNvPicPr>
            <a:picLocks noChangeAspect="1"/>
          </p:cNvPicPr>
          <p:nvPr/>
        </p:nvPicPr>
        <p:blipFill>
          <a:blip r:embed="rId5"/>
          <a:stretch>
            <a:fillRect/>
          </a:stretch>
        </p:blipFill>
        <p:spPr>
          <a:xfrm>
            <a:off x="10804652" y="6210807"/>
            <a:ext cx="1254591" cy="510489"/>
          </a:xfrm>
          <a:prstGeom prst="rect">
            <a:avLst/>
          </a:prstGeom>
        </p:spPr>
      </p:pic>
      <p:sp>
        <p:nvSpPr>
          <p:cNvPr id="189" name="Google Shape;189;p33"/>
          <p:cNvSpPr txBox="1">
            <a:spLocks noGrp="1"/>
          </p:cNvSpPr>
          <p:nvPr>
            <p:ph type="title"/>
          </p:nvPr>
        </p:nvSpPr>
        <p:spPr>
          <a:prstGeom prst="rect">
            <a:avLst/>
          </a:prstGeom>
          <a:noFill/>
          <a:ln>
            <a:noFill/>
          </a:ln>
        </p:spPr>
        <p:txBody>
          <a:bodyPr spcFirstLastPara="1" vert="horz" wrap="square" lIns="121900" tIns="121900" rIns="121900" bIns="121900" rtlCol="0" anchor="b" anchorCtr="0">
            <a:noAutofit/>
          </a:bodyPr>
          <a:lstStyle/>
          <a:p>
            <a:pPr algn="ctr"/>
            <a:r>
              <a:rPr lang="en"/>
              <a:t>Spotlight Nursing Job: Flight Nursing</a:t>
            </a:r>
            <a:endParaRPr/>
          </a:p>
        </p:txBody>
      </p:sp>
      <p:sp>
        <p:nvSpPr>
          <p:cNvPr id="190" name="Google Shape;190;p33"/>
          <p:cNvSpPr txBox="1">
            <a:spLocks noGrp="1"/>
          </p:cNvSpPr>
          <p:nvPr>
            <p:ph type="body" idx="1"/>
          </p:nvPr>
        </p:nvSpPr>
        <p:spPr>
          <a:xfrm>
            <a:off x="1052146" y="2044598"/>
            <a:ext cx="10622654" cy="4105200"/>
          </a:xfrm>
          <a:prstGeom prst="rect">
            <a:avLst/>
          </a:prstGeom>
          <a:noFill/>
          <a:ln>
            <a:noFill/>
          </a:ln>
        </p:spPr>
        <p:txBody>
          <a:bodyPr spcFirstLastPara="1" vert="horz" wrap="square" lIns="121900" tIns="121900" rIns="121900" bIns="121900" rtlCol="0" anchor="t" anchorCtr="0">
            <a:noAutofit/>
          </a:bodyPr>
          <a:lstStyle/>
          <a:p>
            <a:pPr>
              <a:lnSpc>
                <a:spcPct val="150000"/>
              </a:lnSpc>
            </a:pPr>
            <a:r>
              <a:rPr lang="en" dirty="0"/>
              <a:t>Highly autonomous practice</a:t>
            </a:r>
            <a:endParaRPr dirty="0"/>
          </a:p>
          <a:p>
            <a:pPr>
              <a:lnSpc>
                <a:spcPct val="150000"/>
              </a:lnSpc>
            </a:pPr>
            <a:r>
              <a:rPr lang="en" dirty="0"/>
              <a:t>Often able to work outside of practice scope in emergent scenarios</a:t>
            </a:r>
            <a:endParaRPr dirty="0"/>
          </a:p>
          <a:p>
            <a:pPr>
              <a:lnSpc>
                <a:spcPct val="150000"/>
              </a:lnSpc>
            </a:pPr>
            <a:r>
              <a:rPr lang="en" dirty="0"/>
              <a:t>Transfer vital organs for transplant, critical patients to higher levels of care, as well as many other exciting opportunities </a:t>
            </a:r>
            <a:endParaRPr dirty="0"/>
          </a:p>
          <a:p>
            <a:pPr marL="0" indent="0">
              <a:spcBef>
                <a:spcPts val="2133"/>
              </a:spcBef>
              <a:buNone/>
            </a:pPr>
            <a:endParaRPr dirty="0"/>
          </a:p>
          <a:p>
            <a:pPr marL="0" indent="0">
              <a:spcBef>
                <a:spcPts val="2133"/>
              </a:spcBef>
              <a:spcAft>
                <a:spcPts val="2133"/>
              </a:spcAft>
              <a:buNone/>
            </a:pPr>
            <a:endParaRPr dirty="0"/>
          </a:p>
        </p:txBody>
      </p:sp>
    </p:spTree>
    <p:extLst>
      <p:ext uri="{BB962C8B-B14F-4D97-AF65-F5344CB8AC3E}">
        <p14:creationId xmlns:p14="http://schemas.microsoft.com/office/powerpoint/2010/main" val="533268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prstGeom prst="rect">
            <a:avLst/>
          </a:prstGeom>
          <a:noFill/>
          <a:ln>
            <a:noFill/>
          </a:ln>
        </p:spPr>
        <p:txBody>
          <a:bodyPr spcFirstLastPara="1" vert="horz" wrap="square" lIns="121900" tIns="121900" rIns="121900" bIns="121900" rtlCol="0" anchor="b" anchorCtr="0">
            <a:noAutofit/>
          </a:bodyPr>
          <a:lstStyle/>
          <a:p>
            <a:pPr algn="ctr"/>
            <a:r>
              <a:rPr lang="en"/>
              <a:t>4. Job Security</a:t>
            </a:r>
            <a:endParaRPr/>
          </a:p>
        </p:txBody>
      </p:sp>
      <p:sp>
        <p:nvSpPr>
          <p:cNvPr id="196" name="Google Shape;196;p34"/>
          <p:cNvSpPr txBox="1">
            <a:spLocks noGrp="1"/>
          </p:cNvSpPr>
          <p:nvPr>
            <p:ph type="body" idx="1"/>
          </p:nvPr>
        </p:nvSpPr>
        <p:spPr>
          <a:xfrm>
            <a:off x="517200" y="1935792"/>
            <a:ext cx="10457365" cy="4105200"/>
          </a:xfrm>
          <a:prstGeom prst="rect">
            <a:avLst/>
          </a:prstGeom>
          <a:noFill/>
          <a:ln>
            <a:noFill/>
          </a:ln>
        </p:spPr>
        <p:txBody>
          <a:bodyPr spcFirstLastPara="1" vert="horz" wrap="square" lIns="121900" tIns="121900" rIns="121900" bIns="121900" rtlCol="0" anchor="t" anchorCtr="0">
            <a:noAutofit/>
          </a:bodyPr>
          <a:lstStyle/>
          <a:p>
            <a:r>
              <a:rPr lang="en" dirty="0" err="1"/>
              <a:t>Obsoletism</a:t>
            </a:r>
            <a:r>
              <a:rPr lang="en" dirty="0"/>
              <a:t>:  Can technology replace bedside care</a:t>
            </a:r>
            <a:endParaRPr dirty="0"/>
          </a:p>
          <a:p>
            <a:r>
              <a:rPr lang="en" dirty="0"/>
              <a:t>Human life: As long as people are capable of sickness and death, there will be a need for nurses</a:t>
            </a:r>
            <a:endParaRPr dirty="0"/>
          </a:p>
          <a:p>
            <a:r>
              <a:rPr lang="en" dirty="0"/>
              <a:t>Baby Boomers and the forecasted </a:t>
            </a:r>
          </a:p>
          <a:p>
            <a:pPr marL="152396" indent="0">
              <a:buNone/>
            </a:pPr>
            <a:r>
              <a:rPr lang="en" dirty="0"/>
              <a:t>      impact on healthcare</a:t>
            </a:r>
            <a:endParaRPr dirty="0"/>
          </a:p>
          <a:p>
            <a:r>
              <a:rPr lang="en" dirty="0"/>
              <a:t>Current unemployment rate of 1.2%</a:t>
            </a:r>
            <a:endParaRPr dirty="0"/>
          </a:p>
          <a:p>
            <a:pPr marL="0" indent="0">
              <a:spcBef>
                <a:spcPts val="2133"/>
              </a:spcBef>
              <a:buNone/>
            </a:pPr>
            <a:endParaRPr sz="1600" dirty="0">
              <a:solidFill>
                <a:srgbClr val="000000"/>
              </a:solidFill>
              <a:latin typeface="Arial"/>
              <a:ea typeface="Arial"/>
              <a:cs typeface="Arial"/>
              <a:sym typeface="Arial"/>
            </a:endParaRPr>
          </a:p>
          <a:p>
            <a:pPr marL="0" indent="0">
              <a:buNone/>
            </a:pPr>
            <a:endParaRPr sz="1600" b="1" dirty="0">
              <a:solidFill>
                <a:srgbClr val="000000"/>
              </a:solidFill>
              <a:latin typeface="Arial"/>
              <a:ea typeface="Arial"/>
              <a:cs typeface="Arial"/>
              <a:sym typeface="Arial"/>
            </a:endParaRPr>
          </a:p>
          <a:p>
            <a:pPr marL="0" indent="0">
              <a:buNone/>
            </a:pPr>
            <a:endParaRPr sz="1600" dirty="0">
              <a:solidFill>
                <a:srgbClr val="000000"/>
              </a:solidFill>
              <a:latin typeface="Arial"/>
              <a:ea typeface="Arial"/>
              <a:cs typeface="Arial"/>
              <a:sym typeface="Arial"/>
            </a:endParaRPr>
          </a:p>
          <a:p>
            <a:pPr marL="0" indent="0">
              <a:spcAft>
                <a:spcPts val="2133"/>
              </a:spcAft>
              <a:buNone/>
            </a:pPr>
            <a:endParaRPr dirty="0"/>
          </a:p>
        </p:txBody>
      </p:sp>
      <p:pic>
        <p:nvPicPr>
          <p:cNvPr id="197" name="Google Shape;197;p34"/>
          <p:cNvPicPr preferRelativeResize="0"/>
          <p:nvPr/>
        </p:nvPicPr>
        <p:blipFill rotWithShape="1">
          <a:blip r:embed="rId3">
            <a:alphaModFix/>
          </a:blip>
          <a:srcRect/>
          <a:stretch/>
        </p:blipFill>
        <p:spPr>
          <a:xfrm>
            <a:off x="6694233" y="3765499"/>
            <a:ext cx="5497767" cy="3092501"/>
          </a:xfrm>
          <a:prstGeom prst="rect">
            <a:avLst/>
          </a:prstGeom>
          <a:noFill/>
          <a:ln>
            <a:noFill/>
          </a:ln>
        </p:spPr>
      </p:pic>
      <p:pic>
        <p:nvPicPr>
          <p:cNvPr id="9" name="Picture 8">
            <a:extLst>
              <a:ext uri="{FF2B5EF4-FFF2-40B4-BE49-F238E27FC236}">
                <a16:creationId xmlns:a16="http://schemas.microsoft.com/office/drawing/2014/main" id="{77E32FDD-A2E4-0846-B48A-E650313D7D0E}"/>
              </a:ext>
            </a:extLst>
          </p:cNvPr>
          <p:cNvPicPr>
            <a:picLocks noChangeAspect="1"/>
          </p:cNvPicPr>
          <p:nvPr/>
        </p:nvPicPr>
        <p:blipFill>
          <a:blip r:embed="rId4"/>
          <a:stretch>
            <a:fillRect/>
          </a:stretch>
        </p:blipFill>
        <p:spPr>
          <a:xfrm>
            <a:off x="0" y="555186"/>
            <a:ext cx="12192000" cy="53947"/>
          </a:xfrm>
          <a:prstGeom prst="rect">
            <a:avLst/>
          </a:prstGeom>
        </p:spPr>
      </p:pic>
      <p:pic>
        <p:nvPicPr>
          <p:cNvPr id="10" name="Picture 9">
            <a:extLst>
              <a:ext uri="{FF2B5EF4-FFF2-40B4-BE49-F238E27FC236}">
                <a16:creationId xmlns:a16="http://schemas.microsoft.com/office/drawing/2014/main" id="{E27194A0-A060-144F-BCA3-BFF0C1DF3AA1}"/>
              </a:ext>
            </a:extLst>
          </p:cNvPr>
          <p:cNvPicPr>
            <a:picLocks noChangeAspect="1"/>
          </p:cNvPicPr>
          <p:nvPr/>
        </p:nvPicPr>
        <p:blipFill>
          <a:blip r:embed="rId5"/>
          <a:stretch>
            <a:fillRect/>
          </a:stretch>
        </p:blipFill>
        <p:spPr>
          <a:xfrm>
            <a:off x="86829" y="52522"/>
            <a:ext cx="1254591" cy="510489"/>
          </a:xfrm>
          <a:prstGeom prst="rect">
            <a:avLst/>
          </a:prstGeom>
        </p:spPr>
      </p:pic>
    </p:spTree>
    <p:extLst>
      <p:ext uri="{BB962C8B-B14F-4D97-AF65-F5344CB8AC3E}">
        <p14:creationId xmlns:p14="http://schemas.microsoft.com/office/powerpoint/2010/main" val="641662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5"/>
          <p:cNvSpPr txBox="1">
            <a:spLocks noGrp="1"/>
          </p:cNvSpPr>
          <p:nvPr>
            <p:ph type="title"/>
          </p:nvPr>
        </p:nvSpPr>
        <p:spPr>
          <a:prstGeom prst="rect">
            <a:avLst/>
          </a:prstGeom>
          <a:noFill/>
          <a:ln>
            <a:noFill/>
          </a:ln>
        </p:spPr>
        <p:txBody>
          <a:bodyPr spcFirstLastPara="1" vert="horz" wrap="square" lIns="121900" tIns="121900" rIns="121900" bIns="121900" rtlCol="0" anchor="b" anchorCtr="0">
            <a:noAutofit/>
          </a:bodyPr>
          <a:lstStyle/>
          <a:p>
            <a:pPr algn="ctr"/>
            <a:r>
              <a:rPr lang="en"/>
              <a:t>5. Self Satisfaction</a:t>
            </a:r>
            <a:endParaRPr/>
          </a:p>
        </p:txBody>
      </p:sp>
      <p:sp>
        <p:nvSpPr>
          <p:cNvPr id="203" name="Google Shape;203;p35"/>
          <p:cNvSpPr txBox="1">
            <a:spLocks noGrp="1"/>
          </p:cNvSpPr>
          <p:nvPr>
            <p:ph type="body" idx="1"/>
          </p:nvPr>
        </p:nvSpPr>
        <p:spPr>
          <a:prstGeom prst="rect">
            <a:avLst/>
          </a:prstGeom>
          <a:noFill/>
          <a:ln>
            <a:noFill/>
          </a:ln>
        </p:spPr>
        <p:txBody>
          <a:bodyPr spcFirstLastPara="1" vert="horz" wrap="square" lIns="121900" tIns="121900" rIns="121900" bIns="121900" rtlCol="0" anchor="t" anchorCtr="0">
            <a:noAutofit/>
          </a:bodyPr>
          <a:lstStyle/>
          <a:p>
            <a:pPr marL="0" indent="0">
              <a:buNone/>
            </a:pPr>
            <a:r>
              <a:rPr lang="en"/>
              <a:t>So how do I know which area is right for me?</a:t>
            </a:r>
            <a:endParaRPr/>
          </a:p>
          <a:p>
            <a:pPr>
              <a:spcBef>
                <a:spcPts val="2133"/>
              </a:spcBef>
            </a:pPr>
            <a:r>
              <a:rPr lang="en"/>
              <a:t>Consider where you feel comfortable</a:t>
            </a:r>
            <a:endParaRPr/>
          </a:p>
          <a:p>
            <a:r>
              <a:rPr lang="en"/>
              <a:t>What population do you “connect” with?</a:t>
            </a:r>
            <a:endParaRPr/>
          </a:p>
          <a:p>
            <a:r>
              <a:rPr lang="en"/>
              <a:t>What are your strengths? Weaknesses? How do those help and hinder your work in a particular area</a:t>
            </a:r>
            <a:endParaRPr/>
          </a:p>
          <a:p>
            <a:pPr indent="0">
              <a:spcBef>
                <a:spcPts val="2133"/>
              </a:spcBef>
              <a:spcAft>
                <a:spcPts val="2133"/>
              </a:spcAft>
              <a:buNone/>
            </a:pPr>
            <a:r>
              <a:rPr lang="en"/>
              <a:t>**If you’re interested, contact your local hospital and coordinate a job shadow experience</a:t>
            </a:r>
            <a:endParaRPr/>
          </a:p>
        </p:txBody>
      </p:sp>
    </p:spTree>
    <p:extLst>
      <p:ext uri="{BB962C8B-B14F-4D97-AF65-F5344CB8AC3E}">
        <p14:creationId xmlns:p14="http://schemas.microsoft.com/office/powerpoint/2010/main" val="3008971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prstGeom prst="rect">
            <a:avLst/>
          </a:prstGeom>
          <a:noFill/>
          <a:ln>
            <a:noFill/>
          </a:ln>
        </p:spPr>
        <p:txBody>
          <a:bodyPr spcFirstLastPara="1" vert="horz" wrap="square" lIns="121900" tIns="121900" rIns="121900" bIns="121900" rtlCol="0" anchor="b" anchorCtr="0">
            <a:noAutofit/>
          </a:bodyPr>
          <a:lstStyle/>
          <a:p>
            <a:pPr algn="ctr"/>
            <a:r>
              <a:rPr lang="en"/>
              <a:t>6. Meaningfulness </a:t>
            </a:r>
            <a:endParaRPr/>
          </a:p>
        </p:txBody>
      </p:sp>
      <p:sp>
        <p:nvSpPr>
          <p:cNvPr id="209" name="Google Shape;209;p36"/>
          <p:cNvSpPr txBox="1">
            <a:spLocks noGrp="1"/>
          </p:cNvSpPr>
          <p:nvPr>
            <p:ph type="body" idx="1"/>
          </p:nvPr>
        </p:nvSpPr>
        <p:spPr>
          <a:prstGeom prst="rect">
            <a:avLst/>
          </a:prstGeom>
          <a:noFill/>
          <a:ln>
            <a:noFill/>
          </a:ln>
        </p:spPr>
        <p:txBody>
          <a:bodyPr spcFirstLastPara="1" vert="horz" wrap="square" lIns="121900" tIns="121900" rIns="121900" bIns="121900" rtlCol="0" anchor="t" anchorCtr="0">
            <a:noAutofit/>
          </a:bodyPr>
          <a:lstStyle/>
          <a:p>
            <a:pPr>
              <a:lnSpc>
                <a:spcPct val="150000"/>
              </a:lnSpc>
            </a:pPr>
            <a:r>
              <a:rPr lang="en"/>
              <a:t>Consistently recognized as the most trusted profession</a:t>
            </a:r>
            <a:endParaRPr/>
          </a:p>
          <a:p>
            <a:pPr>
              <a:lnSpc>
                <a:spcPct val="150000"/>
              </a:lnSpc>
            </a:pPr>
            <a:r>
              <a:rPr lang="en"/>
              <a:t>Seeing people at their most vulnerable</a:t>
            </a:r>
            <a:endParaRPr/>
          </a:p>
          <a:p>
            <a:pPr>
              <a:lnSpc>
                <a:spcPct val="150000"/>
              </a:lnSpc>
            </a:pPr>
            <a:r>
              <a:rPr lang="en"/>
              <a:t>Witnessing things each day that most people seldom see elsewhere </a:t>
            </a:r>
            <a:endParaRPr/>
          </a:p>
          <a:p>
            <a:pPr indent="0">
              <a:spcBef>
                <a:spcPts val="2133"/>
              </a:spcBef>
              <a:buNone/>
            </a:pPr>
            <a:endParaRPr/>
          </a:p>
          <a:p>
            <a:pPr indent="0">
              <a:spcBef>
                <a:spcPts val="2133"/>
              </a:spcBef>
              <a:spcAft>
                <a:spcPts val="2133"/>
              </a:spcAft>
              <a:buNone/>
            </a:pPr>
            <a:endParaRPr/>
          </a:p>
        </p:txBody>
      </p:sp>
      <p:pic>
        <p:nvPicPr>
          <p:cNvPr id="210" name="Google Shape;210;p36"/>
          <p:cNvPicPr preferRelativeResize="0"/>
          <p:nvPr/>
        </p:nvPicPr>
        <p:blipFill rotWithShape="1">
          <a:blip r:embed="rId3">
            <a:alphaModFix/>
          </a:blip>
          <a:srcRect/>
          <a:stretch/>
        </p:blipFill>
        <p:spPr>
          <a:xfrm>
            <a:off x="2894167" y="3575267"/>
            <a:ext cx="6403667" cy="3349167"/>
          </a:xfrm>
          <a:prstGeom prst="rect">
            <a:avLst/>
          </a:prstGeom>
          <a:noFill/>
          <a:ln>
            <a:noFill/>
          </a:ln>
        </p:spPr>
      </p:pic>
    </p:spTree>
    <p:extLst>
      <p:ext uri="{BB962C8B-B14F-4D97-AF65-F5344CB8AC3E}">
        <p14:creationId xmlns:p14="http://schemas.microsoft.com/office/powerpoint/2010/main" val="4107596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7" name="Picture 6">
            <a:extLst>
              <a:ext uri="{FF2B5EF4-FFF2-40B4-BE49-F238E27FC236}">
                <a16:creationId xmlns:a16="http://schemas.microsoft.com/office/drawing/2014/main" id="{3D8329D0-38D1-0542-AE9A-2D88B4F02012}"/>
              </a:ext>
            </a:extLst>
          </p:cNvPr>
          <p:cNvPicPr>
            <a:picLocks noChangeAspect="1"/>
          </p:cNvPicPr>
          <p:nvPr/>
        </p:nvPicPr>
        <p:blipFill>
          <a:blip r:embed="rId3"/>
          <a:stretch>
            <a:fillRect/>
          </a:stretch>
        </p:blipFill>
        <p:spPr>
          <a:xfrm>
            <a:off x="0" y="3281778"/>
            <a:ext cx="6232489" cy="3438603"/>
          </a:xfrm>
          <a:prstGeom prst="rect">
            <a:avLst/>
          </a:prstGeom>
        </p:spPr>
      </p:pic>
      <p:pic>
        <p:nvPicPr>
          <p:cNvPr id="8" name="Picture 7">
            <a:extLst>
              <a:ext uri="{FF2B5EF4-FFF2-40B4-BE49-F238E27FC236}">
                <a16:creationId xmlns:a16="http://schemas.microsoft.com/office/drawing/2014/main" id="{A8383EA5-7E12-3F42-9A7A-62400BE547A9}"/>
              </a:ext>
            </a:extLst>
          </p:cNvPr>
          <p:cNvPicPr>
            <a:picLocks noChangeAspect="1"/>
          </p:cNvPicPr>
          <p:nvPr/>
        </p:nvPicPr>
        <p:blipFill>
          <a:blip r:embed="rId4"/>
          <a:stretch>
            <a:fillRect/>
          </a:stretch>
        </p:blipFill>
        <p:spPr>
          <a:xfrm>
            <a:off x="0" y="6721298"/>
            <a:ext cx="12192000" cy="53947"/>
          </a:xfrm>
          <a:prstGeom prst="rect">
            <a:avLst/>
          </a:prstGeom>
        </p:spPr>
      </p:pic>
      <p:sp>
        <p:nvSpPr>
          <p:cNvPr id="9" name="Rounded Rectangle 8">
            <a:extLst>
              <a:ext uri="{FF2B5EF4-FFF2-40B4-BE49-F238E27FC236}">
                <a16:creationId xmlns:a16="http://schemas.microsoft.com/office/drawing/2014/main" id="{02BE32EF-0089-5248-8E9E-B8DBB46BDFA7}"/>
              </a:ext>
            </a:extLst>
          </p:cNvPr>
          <p:cNvSpPr/>
          <p:nvPr/>
        </p:nvSpPr>
        <p:spPr>
          <a:xfrm>
            <a:off x="881627" y="414677"/>
            <a:ext cx="9880861" cy="573512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Google Shape;215;p37"/>
          <p:cNvSpPr txBox="1">
            <a:spLocks noGrp="1"/>
          </p:cNvSpPr>
          <p:nvPr>
            <p:ph type="title"/>
          </p:nvPr>
        </p:nvSpPr>
        <p:spPr>
          <a:xfrm>
            <a:off x="517200" y="513615"/>
            <a:ext cx="11157600" cy="914800"/>
          </a:xfrm>
          <a:prstGeom prst="rect">
            <a:avLst/>
          </a:prstGeom>
          <a:noFill/>
          <a:ln>
            <a:noFill/>
          </a:ln>
        </p:spPr>
        <p:txBody>
          <a:bodyPr spcFirstLastPara="1" vert="horz" wrap="square" lIns="121900" tIns="121900" rIns="121900" bIns="121900" rtlCol="0" anchor="b" anchorCtr="0">
            <a:noAutofit/>
          </a:bodyPr>
          <a:lstStyle/>
          <a:p>
            <a:pPr algn="ctr"/>
            <a:r>
              <a:rPr lang="en" dirty="0"/>
              <a:t>Professional Associations </a:t>
            </a:r>
            <a:endParaRPr dirty="0"/>
          </a:p>
        </p:txBody>
      </p:sp>
      <p:sp>
        <p:nvSpPr>
          <p:cNvPr id="216" name="Google Shape;216;p37"/>
          <p:cNvSpPr txBox="1">
            <a:spLocks noGrp="1"/>
          </p:cNvSpPr>
          <p:nvPr>
            <p:ph type="body" idx="1"/>
          </p:nvPr>
        </p:nvSpPr>
        <p:spPr>
          <a:xfrm>
            <a:off x="1148862" y="1771050"/>
            <a:ext cx="10525938" cy="4105200"/>
          </a:xfrm>
          <a:prstGeom prst="rect">
            <a:avLst/>
          </a:prstGeom>
          <a:noFill/>
          <a:ln>
            <a:noFill/>
          </a:ln>
        </p:spPr>
        <p:txBody>
          <a:bodyPr spcFirstLastPara="1" vert="horz" wrap="square" lIns="121900" tIns="121900" rIns="121900" bIns="121900" rtlCol="0" anchor="t" anchorCtr="0">
            <a:noAutofit/>
          </a:bodyPr>
          <a:lstStyle/>
          <a:p>
            <a:pPr>
              <a:lnSpc>
                <a:spcPct val="150000"/>
              </a:lnSpc>
            </a:pPr>
            <a:r>
              <a:rPr lang="en" b="1" u="sng" dirty="0"/>
              <a:t>American Association for Men in Nursing (AAMN)</a:t>
            </a:r>
            <a:endParaRPr b="1" u="sng" dirty="0"/>
          </a:p>
          <a:p>
            <a:pPr>
              <a:lnSpc>
                <a:spcPct val="150000"/>
              </a:lnSpc>
            </a:pPr>
            <a:r>
              <a:rPr lang="en" b="1" dirty="0"/>
              <a:t>Mission Statement</a:t>
            </a:r>
            <a:r>
              <a:rPr lang="en" dirty="0"/>
              <a:t>: To shape the practice, education, research, and leadership for men in nursing and advance men’s health. </a:t>
            </a:r>
            <a:endParaRPr dirty="0"/>
          </a:p>
          <a:p>
            <a:pPr>
              <a:lnSpc>
                <a:spcPct val="150000"/>
              </a:lnSpc>
            </a:pPr>
            <a:r>
              <a:rPr lang="en" dirty="0"/>
              <a:t>Currently, males comprise 7-9% of the nursing profession </a:t>
            </a:r>
            <a:endParaRPr dirty="0"/>
          </a:p>
          <a:p>
            <a:pPr marL="0" indent="0">
              <a:spcBef>
                <a:spcPts val="2133"/>
              </a:spcBef>
              <a:spcAft>
                <a:spcPts val="2133"/>
              </a:spcAft>
              <a:buNone/>
            </a:pPr>
            <a:endParaRPr dirty="0"/>
          </a:p>
        </p:txBody>
      </p:sp>
      <p:pic>
        <p:nvPicPr>
          <p:cNvPr id="217" name="Google Shape;217;p37"/>
          <p:cNvPicPr preferRelativeResize="0"/>
          <p:nvPr/>
        </p:nvPicPr>
        <p:blipFill rotWithShape="1">
          <a:blip r:embed="rId5">
            <a:alphaModFix/>
          </a:blip>
          <a:srcRect/>
          <a:stretch/>
        </p:blipFill>
        <p:spPr>
          <a:xfrm>
            <a:off x="7340227" y="4920107"/>
            <a:ext cx="4699000" cy="1485900"/>
          </a:xfrm>
          <a:prstGeom prst="rect">
            <a:avLst/>
          </a:prstGeom>
          <a:noFill/>
          <a:ln>
            <a:noFill/>
          </a:ln>
        </p:spPr>
      </p:pic>
      <p:pic>
        <p:nvPicPr>
          <p:cNvPr id="5" name="Picture 4">
            <a:extLst>
              <a:ext uri="{FF2B5EF4-FFF2-40B4-BE49-F238E27FC236}">
                <a16:creationId xmlns:a16="http://schemas.microsoft.com/office/drawing/2014/main" id="{6B262C23-D5A1-0743-A50D-CE302BF4428F}"/>
              </a:ext>
            </a:extLst>
          </p:cNvPr>
          <p:cNvPicPr>
            <a:picLocks noChangeAspect="1"/>
          </p:cNvPicPr>
          <p:nvPr/>
        </p:nvPicPr>
        <p:blipFill>
          <a:blip r:embed="rId4"/>
          <a:stretch>
            <a:fillRect/>
          </a:stretch>
        </p:blipFill>
        <p:spPr>
          <a:xfrm>
            <a:off x="0" y="6721298"/>
            <a:ext cx="12192000" cy="53947"/>
          </a:xfrm>
          <a:prstGeom prst="rect">
            <a:avLst/>
          </a:prstGeom>
        </p:spPr>
      </p:pic>
    </p:spTree>
    <p:extLst>
      <p:ext uri="{BB962C8B-B14F-4D97-AF65-F5344CB8AC3E}">
        <p14:creationId xmlns:p14="http://schemas.microsoft.com/office/powerpoint/2010/main" val="1862163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38"/>
          <p:cNvSpPr/>
          <p:nvPr/>
        </p:nvSpPr>
        <p:spPr>
          <a:xfrm>
            <a:off x="8065452" y="2651867"/>
            <a:ext cx="3506000" cy="2993200"/>
          </a:xfrm>
          <a:prstGeom prst="wedgeRectCallout">
            <a:avLst>
              <a:gd name="adj1" fmla="val -20833"/>
              <a:gd name="adj2" fmla="val 62500"/>
            </a:avLst>
          </a:prstGeom>
          <a:ln w="28575"/>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27" name="Google Shape;227;p38"/>
          <p:cNvSpPr/>
          <p:nvPr/>
        </p:nvSpPr>
        <p:spPr>
          <a:xfrm>
            <a:off x="400085" y="2651867"/>
            <a:ext cx="3506000" cy="2993200"/>
          </a:xfrm>
          <a:prstGeom prst="wedgeRectCallout">
            <a:avLst>
              <a:gd name="adj1" fmla="val -20833"/>
              <a:gd name="adj2" fmla="val 62500"/>
            </a:avLst>
          </a:prstGeom>
          <a:ln w="28575"/>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28" name="Google Shape;228;p38"/>
          <p:cNvSpPr/>
          <p:nvPr/>
        </p:nvSpPr>
        <p:spPr>
          <a:xfrm>
            <a:off x="4283552" y="2651867"/>
            <a:ext cx="3506000" cy="2993200"/>
          </a:xfrm>
          <a:prstGeom prst="wedgeRectCallout">
            <a:avLst>
              <a:gd name="adj1" fmla="val -20833"/>
              <a:gd name="adj2" fmla="val 62500"/>
            </a:avLst>
          </a:prstGeom>
          <a:ln w="28575"/>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22" name="Google Shape;222;p38"/>
          <p:cNvSpPr txBox="1">
            <a:spLocks noGrp="1"/>
          </p:cNvSpPr>
          <p:nvPr>
            <p:ph type="title"/>
          </p:nvPr>
        </p:nvSpPr>
        <p:spPr>
          <a:xfrm>
            <a:off x="289552" y="809370"/>
            <a:ext cx="11494000" cy="1359600"/>
          </a:xfrm>
          <a:prstGeom prst="rect">
            <a:avLst/>
          </a:prstGeom>
          <a:noFill/>
          <a:ln>
            <a:noFill/>
          </a:ln>
        </p:spPr>
        <p:txBody>
          <a:bodyPr spcFirstLastPara="1" vert="horz" wrap="square" lIns="121900" tIns="121900" rIns="121900" bIns="121900" rtlCol="0" anchor="t" anchorCtr="0">
            <a:noAutofit/>
          </a:bodyPr>
          <a:lstStyle/>
          <a:p>
            <a:pPr algn="ctr"/>
            <a:r>
              <a:rPr lang="en" sz="4000" dirty="0"/>
              <a:t>Professional Associations </a:t>
            </a:r>
            <a:endParaRPr sz="4000" dirty="0"/>
          </a:p>
        </p:txBody>
      </p:sp>
      <p:sp>
        <p:nvSpPr>
          <p:cNvPr id="226" name="Google Shape;226;p38"/>
          <p:cNvSpPr txBox="1"/>
          <p:nvPr/>
        </p:nvSpPr>
        <p:spPr>
          <a:xfrm>
            <a:off x="377467" y="6206633"/>
            <a:ext cx="8325600" cy="343600"/>
          </a:xfrm>
          <a:prstGeom prst="rect">
            <a:avLst/>
          </a:prstGeom>
          <a:noFill/>
          <a:ln>
            <a:noFill/>
          </a:ln>
        </p:spPr>
        <p:txBody>
          <a:bodyPr spcFirstLastPara="1" wrap="square" lIns="121900" tIns="121900" rIns="121900" bIns="121900" anchor="ctr" anchorCtr="0">
            <a:noAutofit/>
          </a:bodyPr>
          <a:lstStyle/>
          <a:p>
            <a:pPr>
              <a:buClr>
                <a:srgbClr val="000000"/>
              </a:buClr>
              <a:buSzPts val="1200"/>
            </a:pPr>
            <a:r>
              <a:rPr lang="en" sz="1600" i="1">
                <a:solidFill>
                  <a:schemeClr val="lt1"/>
                </a:solidFill>
                <a:latin typeface="Lato"/>
                <a:ea typeface="Lato"/>
                <a:cs typeface="Lato"/>
                <a:sym typeface="Lato"/>
              </a:rPr>
              <a:t>Quotes for illustration purposes only</a:t>
            </a:r>
            <a:endParaRPr sz="1600" i="1">
              <a:solidFill>
                <a:schemeClr val="accent5"/>
              </a:solidFill>
              <a:latin typeface="Lato"/>
              <a:ea typeface="Lato"/>
              <a:cs typeface="Lato"/>
              <a:sym typeface="Lato"/>
            </a:endParaRPr>
          </a:p>
        </p:txBody>
      </p:sp>
      <p:sp>
        <p:nvSpPr>
          <p:cNvPr id="229" name="Google Shape;229;p38"/>
          <p:cNvSpPr txBox="1"/>
          <p:nvPr/>
        </p:nvSpPr>
        <p:spPr>
          <a:xfrm>
            <a:off x="582077" y="2852104"/>
            <a:ext cx="3161200" cy="2635200"/>
          </a:xfrm>
          <a:prstGeom prst="rect">
            <a:avLst/>
          </a:prstGeom>
          <a:noFill/>
          <a:ln>
            <a:noFill/>
          </a:ln>
        </p:spPr>
        <p:txBody>
          <a:bodyPr spcFirstLastPara="1" wrap="square" lIns="121900" tIns="121900" rIns="121900" bIns="121900" anchor="t" anchorCtr="0">
            <a:noAutofit/>
          </a:bodyPr>
          <a:lstStyle/>
          <a:p>
            <a:pPr algn="ctr">
              <a:buClr>
                <a:srgbClr val="000000"/>
              </a:buClr>
              <a:buSzPts val="1800"/>
            </a:pPr>
            <a:r>
              <a:rPr lang="en" sz="2400" b="1" dirty="0">
                <a:solidFill>
                  <a:srgbClr val="000000"/>
                </a:solidFill>
                <a:latin typeface="Arial"/>
                <a:ea typeface="Arial"/>
                <a:cs typeface="Arial"/>
                <a:sym typeface="Arial"/>
              </a:rPr>
              <a:t>American Nurses Association (ANA) </a:t>
            </a:r>
            <a:endParaRPr sz="2400" b="1" dirty="0">
              <a:solidFill>
                <a:srgbClr val="000000"/>
              </a:solidFill>
              <a:latin typeface="Arial"/>
              <a:ea typeface="Arial"/>
              <a:cs typeface="Arial"/>
              <a:sym typeface="Arial"/>
            </a:endParaRPr>
          </a:p>
          <a:p>
            <a:pPr>
              <a:buClr>
                <a:srgbClr val="000000"/>
              </a:buClr>
              <a:buSzPts val="1400"/>
            </a:pPr>
            <a:endParaRPr sz="1867" dirty="0">
              <a:solidFill>
                <a:srgbClr val="000000"/>
              </a:solidFill>
              <a:latin typeface="Arial"/>
              <a:ea typeface="Arial"/>
              <a:cs typeface="Arial"/>
              <a:sym typeface="Arial"/>
            </a:endParaRPr>
          </a:p>
          <a:p>
            <a:pPr>
              <a:buClr>
                <a:srgbClr val="000000"/>
              </a:buClr>
              <a:buSzPts val="1400"/>
            </a:pPr>
            <a:r>
              <a:rPr lang="en" sz="1600" dirty="0">
                <a:solidFill>
                  <a:schemeClr val="tx1">
                    <a:lumMod val="50000"/>
                    <a:lumOff val="50000"/>
                  </a:schemeClr>
                </a:solidFill>
                <a:latin typeface="Arial"/>
                <a:ea typeface="Arial"/>
                <a:cs typeface="Arial"/>
                <a:sym typeface="Arial"/>
              </a:rPr>
              <a:t>Nurses advancing our profession to improve health for all. </a:t>
            </a:r>
            <a:endParaRPr sz="1600" dirty="0">
              <a:solidFill>
                <a:schemeClr val="tx1">
                  <a:lumMod val="50000"/>
                  <a:lumOff val="50000"/>
                </a:schemeClr>
              </a:solidFill>
              <a:latin typeface="Arial"/>
              <a:ea typeface="Arial"/>
              <a:cs typeface="Arial"/>
              <a:sym typeface="Arial"/>
            </a:endParaRPr>
          </a:p>
        </p:txBody>
      </p:sp>
      <p:sp>
        <p:nvSpPr>
          <p:cNvPr id="230" name="Google Shape;230;p38"/>
          <p:cNvSpPr txBox="1"/>
          <p:nvPr/>
        </p:nvSpPr>
        <p:spPr>
          <a:xfrm>
            <a:off x="4382152" y="2830867"/>
            <a:ext cx="3308800" cy="2635200"/>
          </a:xfrm>
          <a:prstGeom prst="rect">
            <a:avLst/>
          </a:prstGeom>
          <a:noFill/>
          <a:ln>
            <a:noFill/>
          </a:ln>
        </p:spPr>
        <p:txBody>
          <a:bodyPr spcFirstLastPara="1" wrap="square" lIns="121900" tIns="121900" rIns="121900" bIns="121900" anchor="t" anchorCtr="0">
            <a:noAutofit/>
          </a:bodyPr>
          <a:lstStyle/>
          <a:p>
            <a:pPr algn="ctr">
              <a:buClr>
                <a:srgbClr val="000000"/>
              </a:buClr>
              <a:buSzPts val="1600"/>
            </a:pPr>
            <a:r>
              <a:rPr lang="en" sz="2133" b="1" dirty="0">
                <a:solidFill>
                  <a:srgbClr val="000000"/>
                </a:solidFill>
                <a:latin typeface="Arial"/>
                <a:ea typeface="Arial"/>
                <a:cs typeface="Arial"/>
                <a:sym typeface="Arial"/>
              </a:rPr>
              <a:t>National Black Nurses Association (NBNA)</a:t>
            </a:r>
            <a:endParaRPr sz="2133" b="1" dirty="0">
              <a:solidFill>
                <a:srgbClr val="000000"/>
              </a:solidFill>
              <a:latin typeface="Arial"/>
              <a:ea typeface="Arial"/>
              <a:cs typeface="Arial"/>
              <a:sym typeface="Arial"/>
            </a:endParaRPr>
          </a:p>
          <a:p>
            <a:pPr>
              <a:buClr>
                <a:srgbClr val="000000"/>
              </a:buClr>
              <a:buSzPts val="1400"/>
            </a:pPr>
            <a:endParaRPr sz="1867" dirty="0">
              <a:solidFill>
                <a:srgbClr val="000000"/>
              </a:solidFill>
              <a:latin typeface="Arial"/>
              <a:ea typeface="Arial"/>
              <a:cs typeface="Arial"/>
              <a:sym typeface="Arial"/>
            </a:endParaRPr>
          </a:p>
          <a:p>
            <a:pPr>
              <a:buClr>
                <a:srgbClr val="000000"/>
              </a:buClr>
              <a:buSzPts val="1200"/>
            </a:pPr>
            <a:r>
              <a:rPr lang="en" sz="1600" dirty="0">
                <a:solidFill>
                  <a:schemeClr val="tx1">
                    <a:lumMod val="50000"/>
                    <a:lumOff val="50000"/>
                  </a:schemeClr>
                </a:solidFill>
                <a:latin typeface="Arial"/>
                <a:ea typeface="Arial"/>
                <a:cs typeface="Arial"/>
                <a:sym typeface="Arial"/>
              </a:rPr>
              <a:t>Represent and provide a forum for black nurses to advocate and implement strategies to ensure access to the highest quality of healthcare for persons of color. </a:t>
            </a:r>
            <a:endParaRPr sz="1600" dirty="0">
              <a:solidFill>
                <a:schemeClr val="tx1">
                  <a:lumMod val="50000"/>
                  <a:lumOff val="50000"/>
                </a:schemeClr>
              </a:solidFill>
              <a:latin typeface="Arial"/>
              <a:ea typeface="Arial"/>
              <a:cs typeface="Arial"/>
              <a:sym typeface="Arial"/>
            </a:endParaRPr>
          </a:p>
        </p:txBody>
      </p:sp>
      <p:sp>
        <p:nvSpPr>
          <p:cNvPr id="231" name="Google Shape;231;p38"/>
          <p:cNvSpPr txBox="1"/>
          <p:nvPr/>
        </p:nvSpPr>
        <p:spPr>
          <a:xfrm>
            <a:off x="8167019" y="2760758"/>
            <a:ext cx="3161200" cy="2674400"/>
          </a:xfrm>
          <a:prstGeom prst="rect">
            <a:avLst/>
          </a:prstGeom>
          <a:noFill/>
          <a:ln>
            <a:noFill/>
          </a:ln>
        </p:spPr>
        <p:txBody>
          <a:bodyPr spcFirstLastPara="1" wrap="square" lIns="121900" tIns="121900" rIns="121900" bIns="121900" anchor="t" anchorCtr="0">
            <a:noAutofit/>
          </a:bodyPr>
          <a:lstStyle/>
          <a:p>
            <a:pPr algn="ctr">
              <a:buClr>
                <a:srgbClr val="000000"/>
              </a:buClr>
              <a:buSzPts val="1600"/>
            </a:pPr>
            <a:r>
              <a:rPr lang="en" sz="2133" b="1" dirty="0">
                <a:solidFill>
                  <a:srgbClr val="000000"/>
                </a:solidFill>
                <a:latin typeface="Arial"/>
                <a:ea typeface="Arial"/>
                <a:cs typeface="Arial"/>
                <a:sym typeface="Arial"/>
              </a:rPr>
              <a:t>Academy of Medical Surgical Nurses (AMSN)</a:t>
            </a:r>
            <a:endParaRPr sz="2133" b="1" dirty="0">
              <a:solidFill>
                <a:srgbClr val="000000"/>
              </a:solidFill>
              <a:latin typeface="Arial"/>
              <a:ea typeface="Arial"/>
              <a:cs typeface="Arial"/>
              <a:sym typeface="Arial"/>
            </a:endParaRPr>
          </a:p>
          <a:p>
            <a:pPr>
              <a:buClr>
                <a:srgbClr val="000000"/>
              </a:buClr>
              <a:buSzPts val="1400"/>
            </a:pPr>
            <a:endParaRPr sz="1867" dirty="0">
              <a:solidFill>
                <a:srgbClr val="000000"/>
              </a:solidFill>
              <a:latin typeface="Arial"/>
              <a:ea typeface="Arial"/>
              <a:cs typeface="Arial"/>
              <a:sym typeface="Arial"/>
            </a:endParaRPr>
          </a:p>
          <a:p>
            <a:pPr>
              <a:buClr>
                <a:srgbClr val="000000"/>
              </a:buClr>
              <a:buSzPts val="1200"/>
            </a:pPr>
            <a:r>
              <a:rPr lang="en" sz="1600" dirty="0">
                <a:solidFill>
                  <a:schemeClr val="tx1">
                    <a:lumMod val="50000"/>
                    <a:lumOff val="50000"/>
                  </a:schemeClr>
                </a:solidFill>
                <a:latin typeface="Arial"/>
                <a:ea typeface="Arial"/>
                <a:cs typeface="Arial"/>
                <a:sym typeface="Arial"/>
              </a:rPr>
              <a:t>Fosters the highest standards of practice, advances nursing practice guidelines, and promotes excellence in medical- surgical nursing. </a:t>
            </a:r>
            <a:endParaRPr sz="1600" dirty="0">
              <a:solidFill>
                <a:schemeClr val="tx1">
                  <a:lumMod val="50000"/>
                  <a:lumOff val="50000"/>
                </a:schemeClr>
              </a:solidFill>
              <a:latin typeface="Arial"/>
              <a:ea typeface="Arial"/>
              <a:cs typeface="Arial"/>
              <a:sym typeface="Arial"/>
            </a:endParaRPr>
          </a:p>
        </p:txBody>
      </p:sp>
      <p:pic>
        <p:nvPicPr>
          <p:cNvPr id="11" name="Picture 10">
            <a:extLst>
              <a:ext uri="{FF2B5EF4-FFF2-40B4-BE49-F238E27FC236}">
                <a16:creationId xmlns:a16="http://schemas.microsoft.com/office/drawing/2014/main" id="{FA91A031-F6D9-264B-A43B-6582C5B0E3D5}"/>
              </a:ext>
            </a:extLst>
          </p:cNvPr>
          <p:cNvPicPr>
            <a:picLocks noChangeAspect="1"/>
          </p:cNvPicPr>
          <p:nvPr/>
        </p:nvPicPr>
        <p:blipFill>
          <a:blip r:embed="rId3"/>
          <a:stretch>
            <a:fillRect/>
          </a:stretch>
        </p:blipFill>
        <p:spPr>
          <a:xfrm>
            <a:off x="0" y="555186"/>
            <a:ext cx="12192000" cy="53947"/>
          </a:xfrm>
          <a:prstGeom prst="rect">
            <a:avLst/>
          </a:prstGeom>
        </p:spPr>
      </p:pic>
      <p:pic>
        <p:nvPicPr>
          <p:cNvPr id="12" name="Picture 11">
            <a:extLst>
              <a:ext uri="{FF2B5EF4-FFF2-40B4-BE49-F238E27FC236}">
                <a16:creationId xmlns:a16="http://schemas.microsoft.com/office/drawing/2014/main" id="{CFA75484-F84B-474E-A421-85EB0A013167}"/>
              </a:ext>
            </a:extLst>
          </p:cNvPr>
          <p:cNvPicPr>
            <a:picLocks noChangeAspect="1"/>
          </p:cNvPicPr>
          <p:nvPr/>
        </p:nvPicPr>
        <p:blipFill>
          <a:blip r:embed="rId4"/>
          <a:stretch>
            <a:fillRect/>
          </a:stretch>
        </p:blipFill>
        <p:spPr>
          <a:xfrm>
            <a:off x="86829" y="52522"/>
            <a:ext cx="1254591" cy="510489"/>
          </a:xfrm>
          <a:prstGeom prst="rect">
            <a:avLst/>
          </a:prstGeom>
        </p:spPr>
      </p:pic>
    </p:spTree>
    <p:extLst>
      <p:ext uri="{BB962C8B-B14F-4D97-AF65-F5344CB8AC3E}">
        <p14:creationId xmlns:p14="http://schemas.microsoft.com/office/powerpoint/2010/main" val="264364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9"/>
          <p:cNvSpPr txBox="1">
            <a:spLocks noGrp="1"/>
          </p:cNvSpPr>
          <p:nvPr>
            <p:ph type="title"/>
          </p:nvPr>
        </p:nvSpPr>
        <p:spPr>
          <a:xfrm>
            <a:off x="517200" y="755533"/>
            <a:ext cx="11157600" cy="914800"/>
          </a:xfrm>
          <a:prstGeom prst="rect">
            <a:avLst/>
          </a:prstGeom>
          <a:noFill/>
          <a:ln>
            <a:noFill/>
          </a:ln>
        </p:spPr>
        <p:txBody>
          <a:bodyPr spcFirstLastPara="1" vert="horz" wrap="square" lIns="121900" tIns="121900" rIns="121900" bIns="121900" rtlCol="0" anchor="b" anchorCtr="0">
            <a:noAutofit/>
          </a:bodyPr>
          <a:lstStyle/>
          <a:p>
            <a:pPr algn="ctr"/>
            <a:r>
              <a:rPr lang="en" sz="4000" dirty="0"/>
              <a:t>Professional Associations Continued...</a:t>
            </a:r>
            <a:endParaRPr sz="4000" dirty="0"/>
          </a:p>
        </p:txBody>
      </p:sp>
      <p:sp>
        <p:nvSpPr>
          <p:cNvPr id="9" name="Google Shape;223;p38">
            <a:extLst>
              <a:ext uri="{FF2B5EF4-FFF2-40B4-BE49-F238E27FC236}">
                <a16:creationId xmlns:a16="http://schemas.microsoft.com/office/drawing/2014/main" id="{6D1B45AD-4104-D843-8BCC-A3A27DB619CF}"/>
              </a:ext>
            </a:extLst>
          </p:cNvPr>
          <p:cNvSpPr/>
          <p:nvPr/>
        </p:nvSpPr>
        <p:spPr>
          <a:xfrm>
            <a:off x="8065452" y="2651867"/>
            <a:ext cx="3506000" cy="2993200"/>
          </a:xfrm>
          <a:prstGeom prst="wedgeRectCallout">
            <a:avLst>
              <a:gd name="adj1" fmla="val -20833"/>
              <a:gd name="adj2" fmla="val 62500"/>
            </a:avLst>
          </a:prstGeom>
          <a:ln w="28575"/>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 name="Google Shape;227;p38">
            <a:extLst>
              <a:ext uri="{FF2B5EF4-FFF2-40B4-BE49-F238E27FC236}">
                <a16:creationId xmlns:a16="http://schemas.microsoft.com/office/drawing/2014/main" id="{B3BF7193-0D6E-DA47-A37A-6C538E77D064}"/>
              </a:ext>
            </a:extLst>
          </p:cNvPr>
          <p:cNvSpPr/>
          <p:nvPr/>
        </p:nvSpPr>
        <p:spPr>
          <a:xfrm>
            <a:off x="400085" y="2651867"/>
            <a:ext cx="3506000" cy="2993200"/>
          </a:xfrm>
          <a:prstGeom prst="wedgeRectCallout">
            <a:avLst>
              <a:gd name="adj1" fmla="val -20833"/>
              <a:gd name="adj2" fmla="val 62500"/>
            </a:avLst>
          </a:prstGeom>
          <a:ln w="28575"/>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 name="Google Shape;228;p38">
            <a:extLst>
              <a:ext uri="{FF2B5EF4-FFF2-40B4-BE49-F238E27FC236}">
                <a16:creationId xmlns:a16="http://schemas.microsoft.com/office/drawing/2014/main" id="{6149A71D-6015-AD42-8925-746750EA4B41}"/>
              </a:ext>
            </a:extLst>
          </p:cNvPr>
          <p:cNvSpPr/>
          <p:nvPr/>
        </p:nvSpPr>
        <p:spPr>
          <a:xfrm>
            <a:off x="4283552" y="2651867"/>
            <a:ext cx="3506000" cy="2993200"/>
          </a:xfrm>
          <a:prstGeom prst="wedgeRectCallout">
            <a:avLst>
              <a:gd name="adj1" fmla="val -20833"/>
              <a:gd name="adj2" fmla="val 62500"/>
            </a:avLst>
          </a:prstGeom>
          <a:ln w="28575"/>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13" name="Picture 12">
            <a:extLst>
              <a:ext uri="{FF2B5EF4-FFF2-40B4-BE49-F238E27FC236}">
                <a16:creationId xmlns:a16="http://schemas.microsoft.com/office/drawing/2014/main" id="{361100EC-26EF-2C48-8DDD-58403BBA4D7B}"/>
              </a:ext>
            </a:extLst>
          </p:cNvPr>
          <p:cNvPicPr>
            <a:picLocks noChangeAspect="1"/>
          </p:cNvPicPr>
          <p:nvPr/>
        </p:nvPicPr>
        <p:blipFill>
          <a:blip r:embed="rId3"/>
          <a:stretch>
            <a:fillRect/>
          </a:stretch>
        </p:blipFill>
        <p:spPr>
          <a:xfrm>
            <a:off x="0" y="555186"/>
            <a:ext cx="12192000" cy="53947"/>
          </a:xfrm>
          <a:prstGeom prst="rect">
            <a:avLst/>
          </a:prstGeom>
        </p:spPr>
      </p:pic>
      <p:pic>
        <p:nvPicPr>
          <p:cNvPr id="14" name="Picture 13">
            <a:extLst>
              <a:ext uri="{FF2B5EF4-FFF2-40B4-BE49-F238E27FC236}">
                <a16:creationId xmlns:a16="http://schemas.microsoft.com/office/drawing/2014/main" id="{CB05DCB1-02F2-BF4E-8BE0-9043132427FD}"/>
              </a:ext>
            </a:extLst>
          </p:cNvPr>
          <p:cNvPicPr>
            <a:picLocks noChangeAspect="1"/>
          </p:cNvPicPr>
          <p:nvPr/>
        </p:nvPicPr>
        <p:blipFill>
          <a:blip r:embed="rId4"/>
          <a:stretch>
            <a:fillRect/>
          </a:stretch>
        </p:blipFill>
        <p:spPr>
          <a:xfrm>
            <a:off x="86829" y="52522"/>
            <a:ext cx="1254591" cy="510489"/>
          </a:xfrm>
          <a:prstGeom prst="rect">
            <a:avLst/>
          </a:prstGeom>
        </p:spPr>
      </p:pic>
      <p:sp>
        <p:nvSpPr>
          <p:cNvPr id="237" name="Google Shape;237;p39"/>
          <p:cNvSpPr txBox="1">
            <a:spLocks noGrp="1"/>
          </p:cNvSpPr>
          <p:nvPr>
            <p:ph type="body" idx="1"/>
          </p:nvPr>
        </p:nvSpPr>
        <p:spPr>
          <a:prstGeom prst="rect">
            <a:avLst/>
          </a:prstGeom>
          <a:noFill/>
          <a:ln>
            <a:noFill/>
          </a:ln>
        </p:spPr>
        <p:txBody>
          <a:bodyPr spcFirstLastPara="1" vert="horz" wrap="square" lIns="121900" tIns="121900" rIns="121900" bIns="121900" rtlCol="0" anchor="t" anchorCtr="0">
            <a:noAutofit/>
          </a:bodyPr>
          <a:lstStyle/>
          <a:p>
            <a:pPr marL="0" indent="0">
              <a:buNone/>
            </a:pPr>
            <a:endParaRPr dirty="0"/>
          </a:p>
          <a:p>
            <a:pPr marL="0" indent="0">
              <a:spcBef>
                <a:spcPts val="2133"/>
              </a:spcBef>
              <a:buNone/>
            </a:pPr>
            <a:endParaRPr dirty="0"/>
          </a:p>
          <a:p>
            <a:pPr marL="0" indent="0">
              <a:spcBef>
                <a:spcPts val="2133"/>
              </a:spcBef>
              <a:spcAft>
                <a:spcPts val="2133"/>
              </a:spcAft>
              <a:buNone/>
            </a:pPr>
            <a:endParaRPr dirty="0"/>
          </a:p>
        </p:txBody>
      </p:sp>
      <p:sp>
        <p:nvSpPr>
          <p:cNvPr id="238" name="Google Shape;238;p39"/>
          <p:cNvSpPr/>
          <p:nvPr/>
        </p:nvSpPr>
        <p:spPr>
          <a:xfrm>
            <a:off x="8150715" y="2722867"/>
            <a:ext cx="3335474" cy="2772988"/>
          </a:xfrm>
          <a:prstGeom prst="wedgeRectCallout">
            <a:avLst>
              <a:gd name="adj1" fmla="val -20833"/>
              <a:gd name="adj2" fmla="val 62500"/>
            </a:avLst>
          </a:prstGeom>
          <a:ln>
            <a:no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lgn="ctr">
              <a:buClr>
                <a:srgbClr val="000000"/>
              </a:buClr>
              <a:buSzPts val="1400"/>
            </a:pPr>
            <a:r>
              <a:rPr lang="en" sz="1867" b="1" dirty="0">
                <a:solidFill>
                  <a:srgbClr val="000000"/>
                </a:solidFill>
                <a:latin typeface="Arial"/>
                <a:ea typeface="Arial"/>
                <a:cs typeface="Arial"/>
                <a:sym typeface="Arial"/>
              </a:rPr>
              <a:t>American Association of Colleges of Nursing</a:t>
            </a:r>
            <a:endParaRPr sz="1867" b="1" dirty="0">
              <a:solidFill>
                <a:srgbClr val="000000"/>
              </a:solidFill>
              <a:latin typeface="Arial"/>
              <a:ea typeface="Arial"/>
              <a:cs typeface="Arial"/>
              <a:sym typeface="Arial"/>
            </a:endParaRPr>
          </a:p>
          <a:p>
            <a:pPr>
              <a:buClr>
                <a:srgbClr val="000000"/>
              </a:buClr>
              <a:buSzPts val="1400"/>
            </a:pPr>
            <a:endParaRPr sz="1867" dirty="0">
              <a:solidFill>
                <a:schemeClr val="tx1">
                  <a:lumMod val="50000"/>
                  <a:lumOff val="50000"/>
                </a:schemeClr>
              </a:solidFill>
              <a:latin typeface="Arial"/>
              <a:ea typeface="Arial"/>
              <a:cs typeface="Arial"/>
              <a:sym typeface="Arial"/>
            </a:endParaRPr>
          </a:p>
          <a:p>
            <a:pPr>
              <a:buClr>
                <a:srgbClr val="000000"/>
              </a:buClr>
              <a:buSzPts val="1400"/>
            </a:pPr>
            <a:r>
              <a:rPr lang="en" sz="1867" dirty="0">
                <a:solidFill>
                  <a:schemeClr val="tx1">
                    <a:lumMod val="50000"/>
                    <a:lumOff val="50000"/>
                  </a:schemeClr>
                </a:solidFill>
                <a:highlight>
                  <a:srgbClr val="FFFFFF"/>
                </a:highlight>
                <a:latin typeface="Arial"/>
                <a:ea typeface="Arial"/>
                <a:cs typeface="Arial"/>
                <a:sym typeface="Arial"/>
              </a:rPr>
              <a:t>“As the collective voice for academic nursing, AACN serves as the catalyst for excellence and innovation in nursing education, research, and practice.”</a:t>
            </a:r>
            <a:endParaRPr sz="1867" dirty="0">
              <a:solidFill>
                <a:schemeClr val="tx1">
                  <a:lumMod val="50000"/>
                  <a:lumOff val="50000"/>
                </a:schemeClr>
              </a:solidFill>
              <a:latin typeface="Arial"/>
              <a:ea typeface="Arial"/>
              <a:cs typeface="Arial"/>
              <a:sym typeface="Arial"/>
            </a:endParaRPr>
          </a:p>
        </p:txBody>
      </p:sp>
      <p:sp>
        <p:nvSpPr>
          <p:cNvPr id="239" name="Google Shape;239;p39"/>
          <p:cNvSpPr/>
          <p:nvPr/>
        </p:nvSpPr>
        <p:spPr>
          <a:xfrm>
            <a:off x="461749" y="2922601"/>
            <a:ext cx="3382320" cy="2593731"/>
          </a:xfrm>
          <a:prstGeom prst="wedgeRectCallout">
            <a:avLst>
              <a:gd name="adj1" fmla="val -20833"/>
              <a:gd name="adj2" fmla="val 62500"/>
            </a:avLst>
          </a:prstGeom>
          <a:ln>
            <a:no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buClr>
                <a:srgbClr val="000000"/>
              </a:buClr>
              <a:buSzPts val="1400"/>
            </a:pPr>
            <a:endParaRPr sz="1867" dirty="0">
              <a:solidFill>
                <a:srgbClr val="000000"/>
              </a:solidFill>
              <a:latin typeface="Arial"/>
              <a:ea typeface="Arial"/>
              <a:cs typeface="Arial"/>
              <a:sym typeface="Arial"/>
            </a:endParaRPr>
          </a:p>
          <a:p>
            <a:pPr algn="ctr">
              <a:buClr>
                <a:srgbClr val="000000"/>
              </a:buClr>
              <a:buSzPts val="1400"/>
            </a:pPr>
            <a:endParaRPr sz="1867" dirty="0">
              <a:solidFill>
                <a:srgbClr val="000000"/>
              </a:solidFill>
              <a:latin typeface="Arial"/>
              <a:ea typeface="Arial"/>
              <a:cs typeface="Arial"/>
              <a:sym typeface="Arial"/>
            </a:endParaRPr>
          </a:p>
          <a:p>
            <a:pPr algn="ctr">
              <a:buClr>
                <a:srgbClr val="000000"/>
              </a:buClr>
              <a:buSzPts val="1400"/>
            </a:pPr>
            <a:r>
              <a:rPr lang="en" sz="1867" b="1" dirty="0">
                <a:solidFill>
                  <a:srgbClr val="000000"/>
                </a:solidFill>
                <a:latin typeface="Arial"/>
                <a:ea typeface="Arial"/>
                <a:cs typeface="Arial"/>
                <a:sym typeface="Arial"/>
              </a:rPr>
              <a:t>National League of Nursing</a:t>
            </a:r>
            <a:endParaRPr sz="1867" b="1" dirty="0">
              <a:solidFill>
                <a:srgbClr val="000000"/>
              </a:solidFill>
              <a:latin typeface="Arial"/>
              <a:ea typeface="Arial"/>
              <a:cs typeface="Arial"/>
              <a:sym typeface="Arial"/>
            </a:endParaRPr>
          </a:p>
          <a:p>
            <a:pPr>
              <a:buClr>
                <a:srgbClr val="000000"/>
              </a:buClr>
              <a:buSzPts val="1400"/>
            </a:pPr>
            <a:endParaRPr sz="1867" b="1" dirty="0">
              <a:solidFill>
                <a:srgbClr val="000000"/>
              </a:solidFill>
              <a:latin typeface="Arial"/>
              <a:ea typeface="Arial"/>
              <a:cs typeface="Arial"/>
              <a:sym typeface="Arial"/>
            </a:endParaRPr>
          </a:p>
          <a:p>
            <a:pPr>
              <a:buClr>
                <a:srgbClr val="000000"/>
              </a:buClr>
              <a:buSzPts val="1400"/>
            </a:pPr>
            <a:r>
              <a:rPr lang="en" sz="1867" dirty="0">
                <a:solidFill>
                  <a:schemeClr val="tx1">
                    <a:lumMod val="50000"/>
                    <a:lumOff val="50000"/>
                  </a:schemeClr>
                </a:solidFill>
                <a:latin typeface="Arial"/>
                <a:ea typeface="Arial"/>
                <a:cs typeface="Arial"/>
                <a:sym typeface="Arial"/>
              </a:rPr>
              <a:t>“The National League for Nursing promotes excellence in nursing education to build a strong and diverse nursing workforce to advance the health of our nation and the global community.”</a:t>
            </a:r>
            <a:endParaRPr sz="1867" dirty="0">
              <a:solidFill>
                <a:schemeClr val="tx1">
                  <a:lumMod val="50000"/>
                  <a:lumOff val="50000"/>
                </a:schemeClr>
              </a:solidFill>
              <a:latin typeface="Arial"/>
              <a:ea typeface="Arial"/>
              <a:cs typeface="Arial"/>
              <a:sym typeface="Arial"/>
            </a:endParaRPr>
          </a:p>
          <a:p>
            <a:pPr>
              <a:buClr>
                <a:srgbClr val="000000"/>
              </a:buClr>
              <a:buSzPts val="1400"/>
            </a:pPr>
            <a:endParaRPr sz="1867" dirty="0">
              <a:solidFill>
                <a:srgbClr val="000000"/>
              </a:solidFill>
              <a:latin typeface="Arial"/>
              <a:ea typeface="Arial"/>
              <a:cs typeface="Arial"/>
              <a:sym typeface="Arial"/>
            </a:endParaRPr>
          </a:p>
          <a:p>
            <a:pPr>
              <a:buClr>
                <a:srgbClr val="000000"/>
              </a:buClr>
              <a:buSzPts val="1400"/>
            </a:pPr>
            <a:endParaRPr sz="1867" dirty="0">
              <a:solidFill>
                <a:srgbClr val="000000"/>
              </a:solidFill>
              <a:latin typeface="Arial"/>
              <a:ea typeface="Arial"/>
              <a:cs typeface="Arial"/>
              <a:sym typeface="Arial"/>
            </a:endParaRPr>
          </a:p>
          <a:p>
            <a:pPr>
              <a:buClr>
                <a:srgbClr val="000000"/>
              </a:buClr>
              <a:buSzPts val="1400"/>
            </a:pPr>
            <a:endParaRPr sz="1867" dirty="0">
              <a:solidFill>
                <a:srgbClr val="000000"/>
              </a:solidFill>
              <a:latin typeface="Arial"/>
              <a:ea typeface="Arial"/>
              <a:cs typeface="Arial"/>
              <a:sym typeface="Arial"/>
            </a:endParaRPr>
          </a:p>
        </p:txBody>
      </p:sp>
      <p:sp>
        <p:nvSpPr>
          <p:cNvPr id="240" name="Google Shape;240;p39"/>
          <p:cNvSpPr/>
          <p:nvPr/>
        </p:nvSpPr>
        <p:spPr>
          <a:xfrm>
            <a:off x="4345554" y="2722867"/>
            <a:ext cx="3443998" cy="2701987"/>
          </a:xfrm>
          <a:prstGeom prst="wedgeRectCallout">
            <a:avLst>
              <a:gd name="adj1" fmla="val -20833"/>
              <a:gd name="adj2" fmla="val 62500"/>
            </a:avLst>
          </a:prstGeom>
          <a:ln>
            <a:no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buClr>
                <a:srgbClr val="000000"/>
              </a:buClr>
              <a:buSzPts val="1400"/>
            </a:pPr>
            <a:endParaRPr sz="1867" dirty="0">
              <a:solidFill>
                <a:srgbClr val="000000"/>
              </a:solidFill>
              <a:latin typeface="Arial"/>
              <a:ea typeface="Arial"/>
              <a:cs typeface="Arial"/>
              <a:sym typeface="Arial"/>
            </a:endParaRPr>
          </a:p>
          <a:p>
            <a:pPr algn="ctr">
              <a:buClr>
                <a:srgbClr val="000000"/>
              </a:buClr>
              <a:buSzPts val="1400"/>
            </a:pPr>
            <a:endParaRPr sz="1867" b="1" dirty="0">
              <a:solidFill>
                <a:srgbClr val="000000"/>
              </a:solidFill>
              <a:latin typeface="Arial"/>
              <a:ea typeface="Arial"/>
              <a:cs typeface="Arial"/>
              <a:sym typeface="Arial"/>
            </a:endParaRPr>
          </a:p>
          <a:p>
            <a:pPr algn="ctr">
              <a:buClr>
                <a:srgbClr val="000000"/>
              </a:buClr>
              <a:buSzPts val="1400"/>
            </a:pPr>
            <a:r>
              <a:rPr lang="en" sz="1867" b="1" dirty="0">
                <a:solidFill>
                  <a:srgbClr val="000000"/>
                </a:solidFill>
                <a:latin typeface="Arial"/>
                <a:ea typeface="Arial"/>
                <a:cs typeface="Arial"/>
                <a:sym typeface="Arial"/>
              </a:rPr>
              <a:t>Sigma Theta Tau International</a:t>
            </a:r>
            <a:endParaRPr sz="1867" b="1" dirty="0">
              <a:solidFill>
                <a:srgbClr val="000000"/>
              </a:solidFill>
              <a:latin typeface="Arial"/>
              <a:ea typeface="Arial"/>
              <a:cs typeface="Arial"/>
              <a:sym typeface="Arial"/>
            </a:endParaRPr>
          </a:p>
          <a:p>
            <a:pPr>
              <a:buClr>
                <a:srgbClr val="000000"/>
              </a:buClr>
              <a:buSzPts val="1400"/>
            </a:pPr>
            <a:endParaRPr sz="1867" dirty="0">
              <a:solidFill>
                <a:schemeClr val="tx1">
                  <a:lumMod val="50000"/>
                  <a:lumOff val="50000"/>
                </a:schemeClr>
              </a:solidFill>
              <a:latin typeface="Arial"/>
              <a:ea typeface="Arial"/>
              <a:cs typeface="Arial"/>
              <a:sym typeface="Arial"/>
            </a:endParaRPr>
          </a:p>
          <a:p>
            <a:pPr>
              <a:buClr>
                <a:srgbClr val="000000"/>
              </a:buClr>
              <a:buSzPts val="1400"/>
            </a:pPr>
            <a:r>
              <a:rPr lang="en" sz="1867" dirty="0">
                <a:solidFill>
                  <a:schemeClr val="tx1">
                    <a:lumMod val="50000"/>
                    <a:lumOff val="50000"/>
                  </a:schemeClr>
                </a:solidFill>
                <a:latin typeface="Arial"/>
                <a:ea typeface="Arial"/>
                <a:cs typeface="Arial"/>
                <a:sym typeface="Arial"/>
              </a:rPr>
              <a:t>“Sigma's mission is advancing world health and celebrating nursing excellence in scholarship, leadership, and service.”</a:t>
            </a:r>
            <a:endParaRPr sz="1867" dirty="0">
              <a:solidFill>
                <a:schemeClr val="tx1">
                  <a:lumMod val="50000"/>
                  <a:lumOff val="50000"/>
                </a:schemeClr>
              </a:solidFill>
              <a:latin typeface="Arial"/>
              <a:ea typeface="Arial"/>
              <a:cs typeface="Arial"/>
              <a:sym typeface="Arial"/>
            </a:endParaRPr>
          </a:p>
          <a:p>
            <a:pPr>
              <a:buClr>
                <a:srgbClr val="000000"/>
              </a:buClr>
              <a:buSzPts val="1400"/>
            </a:pPr>
            <a:endParaRPr sz="1867" dirty="0">
              <a:solidFill>
                <a:srgbClr val="000000"/>
              </a:solidFill>
              <a:latin typeface="Arial"/>
              <a:ea typeface="Arial"/>
              <a:cs typeface="Arial"/>
              <a:sym typeface="Arial"/>
            </a:endParaRPr>
          </a:p>
          <a:p>
            <a:pPr>
              <a:buClr>
                <a:srgbClr val="000000"/>
              </a:buClr>
              <a:buSzPts val="1400"/>
            </a:pPr>
            <a:endParaRPr sz="1867" dirty="0">
              <a:solidFill>
                <a:srgbClr val="000000"/>
              </a:solidFill>
              <a:latin typeface="Arial"/>
              <a:ea typeface="Arial"/>
              <a:cs typeface="Arial"/>
              <a:sym typeface="Arial"/>
            </a:endParaRPr>
          </a:p>
          <a:p>
            <a:pPr>
              <a:buClr>
                <a:srgbClr val="000000"/>
              </a:buClr>
              <a:buSzPts val="1400"/>
            </a:pPr>
            <a:r>
              <a:rPr lang="en" sz="1867" dirty="0">
                <a:solidFill>
                  <a:srgbClr val="000000"/>
                </a:solidFill>
                <a:latin typeface="Arial"/>
                <a:ea typeface="Arial"/>
                <a:cs typeface="Arial"/>
                <a:sym typeface="Arial"/>
              </a:rPr>
              <a:t> </a:t>
            </a:r>
            <a:endParaRPr sz="1867"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07603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0"/>
          <p:cNvSpPr txBox="1">
            <a:spLocks noGrp="1"/>
          </p:cNvSpPr>
          <p:nvPr>
            <p:ph type="title"/>
          </p:nvPr>
        </p:nvSpPr>
        <p:spPr>
          <a:xfrm>
            <a:off x="517200" y="111562"/>
            <a:ext cx="11157600" cy="914800"/>
          </a:xfrm>
          <a:prstGeom prst="rect">
            <a:avLst/>
          </a:prstGeom>
          <a:noFill/>
          <a:ln>
            <a:noFill/>
          </a:ln>
        </p:spPr>
        <p:txBody>
          <a:bodyPr spcFirstLastPara="1" vert="horz" wrap="square" lIns="121900" tIns="121900" rIns="121900" bIns="121900" rtlCol="0" anchor="b" anchorCtr="0">
            <a:noAutofit/>
          </a:bodyPr>
          <a:lstStyle/>
          <a:p>
            <a:pPr algn="ctr"/>
            <a:r>
              <a:rPr lang="en" dirty="0"/>
              <a:t>What Can I Do Now?</a:t>
            </a:r>
            <a:endParaRPr dirty="0"/>
          </a:p>
        </p:txBody>
      </p:sp>
      <p:sp>
        <p:nvSpPr>
          <p:cNvPr id="246" name="Google Shape;246;p40"/>
          <p:cNvSpPr txBox="1">
            <a:spLocks noGrp="1"/>
          </p:cNvSpPr>
          <p:nvPr>
            <p:ph type="body" idx="1"/>
          </p:nvPr>
        </p:nvSpPr>
        <p:spPr>
          <a:xfrm>
            <a:off x="517200" y="1115994"/>
            <a:ext cx="11157600" cy="4105200"/>
          </a:xfrm>
          <a:prstGeom prst="rect">
            <a:avLst/>
          </a:prstGeom>
          <a:noFill/>
          <a:ln>
            <a:noFill/>
          </a:ln>
        </p:spPr>
        <p:txBody>
          <a:bodyPr spcFirstLastPara="1" vert="horz" wrap="square" lIns="121900" tIns="121900" rIns="121900" bIns="121900" rtlCol="0" anchor="t" anchorCtr="0">
            <a:noAutofit/>
          </a:bodyPr>
          <a:lstStyle/>
          <a:p>
            <a:pPr>
              <a:lnSpc>
                <a:spcPct val="150000"/>
              </a:lnSpc>
            </a:pPr>
            <a:r>
              <a:rPr lang="en" dirty="0"/>
              <a:t>Certified Nursing Assistant, Patient Care Tech, Medical Tech</a:t>
            </a:r>
            <a:endParaRPr dirty="0"/>
          </a:p>
        </p:txBody>
      </p:sp>
      <p:sp>
        <p:nvSpPr>
          <p:cNvPr id="248" name="Google Shape;248;p40"/>
          <p:cNvSpPr/>
          <p:nvPr/>
        </p:nvSpPr>
        <p:spPr>
          <a:xfrm>
            <a:off x="8211600" y="2034070"/>
            <a:ext cx="3762400" cy="40412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r>
              <a:rPr lang="en" sz="1867">
                <a:solidFill>
                  <a:srgbClr val="000000"/>
                </a:solidFill>
                <a:latin typeface="Arial"/>
                <a:ea typeface="Arial"/>
                <a:cs typeface="Arial"/>
                <a:sym typeface="Arial"/>
              </a:rPr>
              <a:t>Link up with a Mentor</a:t>
            </a:r>
            <a:endParaRPr sz="1867">
              <a:solidFill>
                <a:srgbClr val="000000"/>
              </a:solidFill>
              <a:latin typeface="Arial"/>
              <a:ea typeface="Arial"/>
              <a:cs typeface="Arial"/>
              <a:sym typeface="Arial"/>
            </a:endParaRPr>
          </a:p>
        </p:txBody>
      </p:sp>
      <p:sp>
        <p:nvSpPr>
          <p:cNvPr id="249" name="Google Shape;249;p40"/>
          <p:cNvSpPr/>
          <p:nvPr/>
        </p:nvSpPr>
        <p:spPr>
          <a:xfrm>
            <a:off x="4214800" y="2002070"/>
            <a:ext cx="3762400" cy="40732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r>
              <a:rPr lang="en" sz="1867">
                <a:solidFill>
                  <a:srgbClr val="000000"/>
                </a:solidFill>
                <a:latin typeface="Arial"/>
                <a:ea typeface="Arial"/>
                <a:cs typeface="Arial"/>
                <a:sym typeface="Arial"/>
              </a:rPr>
              <a:t>Set </a:t>
            </a:r>
            <a:r>
              <a:rPr lang="en" sz="2400"/>
              <a:t>U</a:t>
            </a:r>
            <a:r>
              <a:rPr lang="en" sz="1867">
                <a:solidFill>
                  <a:srgbClr val="000000"/>
                </a:solidFill>
                <a:latin typeface="Arial"/>
                <a:ea typeface="Arial"/>
                <a:cs typeface="Arial"/>
                <a:sym typeface="Arial"/>
              </a:rPr>
              <a:t>p a Job Shadow</a:t>
            </a:r>
            <a:endParaRPr sz="1867">
              <a:solidFill>
                <a:srgbClr val="000000"/>
              </a:solidFill>
              <a:latin typeface="Arial"/>
              <a:ea typeface="Arial"/>
              <a:cs typeface="Arial"/>
              <a:sym typeface="Arial"/>
            </a:endParaRPr>
          </a:p>
        </p:txBody>
      </p:sp>
      <p:sp>
        <p:nvSpPr>
          <p:cNvPr id="250" name="Google Shape;250;p40"/>
          <p:cNvSpPr/>
          <p:nvPr/>
        </p:nvSpPr>
        <p:spPr>
          <a:xfrm>
            <a:off x="218000" y="2002070"/>
            <a:ext cx="3762400" cy="40732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r>
              <a:rPr lang="en" sz="1867" dirty="0">
                <a:solidFill>
                  <a:srgbClr val="000000"/>
                </a:solidFill>
                <a:latin typeface="Arial"/>
                <a:ea typeface="Arial"/>
                <a:cs typeface="Arial"/>
                <a:sym typeface="Arial"/>
              </a:rPr>
              <a:t>Get </a:t>
            </a:r>
            <a:r>
              <a:rPr lang="en" sz="2400" dirty="0"/>
              <a:t>I</a:t>
            </a:r>
            <a:r>
              <a:rPr lang="en" sz="1867" dirty="0">
                <a:solidFill>
                  <a:srgbClr val="000000"/>
                </a:solidFill>
                <a:latin typeface="Arial"/>
                <a:ea typeface="Arial"/>
                <a:cs typeface="Arial"/>
                <a:sym typeface="Arial"/>
              </a:rPr>
              <a:t>nvolved in Research</a:t>
            </a:r>
            <a:endParaRPr sz="1867" dirty="0">
              <a:solidFill>
                <a:srgbClr val="000000"/>
              </a:solidFill>
              <a:latin typeface="Arial"/>
              <a:ea typeface="Arial"/>
              <a:cs typeface="Arial"/>
              <a:sym typeface="Arial"/>
            </a:endParaRPr>
          </a:p>
        </p:txBody>
      </p:sp>
      <p:pic>
        <p:nvPicPr>
          <p:cNvPr id="10" name="Picture 9">
            <a:extLst>
              <a:ext uri="{FF2B5EF4-FFF2-40B4-BE49-F238E27FC236}">
                <a16:creationId xmlns:a16="http://schemas.microsoft.com/office/drawing/2014/main" id="{2BA411F3-DAE7-6C41-9901-239855BF05B6}"/>
              </a:ext>
            </a:extLst>
          </p:cNvPr>
          <p:cNvPicPr>
            <a:picLocks noChangeAspect="1"/>
          </p:cNvPicPr>
          <p:nvPr/>
        </p:nvPicPr>
        <p:blipFill>
          <a:blip r:embed="rId3"/>
          <a:stretch>
            <a:fillRect/>
          </a:stretch>
        </p:blipFill>
        <p:spPr>
          <a:xfrm>
            <a:off x="0" y="6721298"/>
            <a:ext cx="12192000" cy="53947"/>
          </a:xfrm>
          <a:prstGeom prst="rect">
            <a:avLst/>
          </a:prstGeom>
        </p:spPr>
      </p:pic>
      <p:pic>
        <p:nvPicPr>
          <p:cNvPr id="11" name="Picture 10">
            <a:extLst>
              <a:ext uri="{FF2B5EF4-FFF2-40B4-BE49-F238E27FC236}">
                <a16:creationId xmlns:a16="http://schemas.microsoft.com/office/drawing/2014/main" id="{AA06F3FD-DC67-AB4B-9BED-C4CF12F57251}"/>
              </a:ext>
            </a:extLst>
          </p:cNvPr>
          <p:cNvPicPr>
            <a:picLocks noChangeAspect="1"/>
          </p:cNvPicPr>
          <p:nvPr/>
        </p:nvPicPr>
        <p:blipFill>
          <a:blip r:embed="rId4"/>
          <a:stretch>
            <a:fillRect/>
          </a:stretch>
        </p:blipFill>
        <p:spPr>
          <a:xfrm>
            <a:off x="10804652" y="6210807"/>
            <a:ext cx="1254591" cy="510489"/>
          </a:xfrm>
          <a:prstGeom prst="rect">
            <a:avLst/>
          </a:prstGeom>
        </p:spPr>
      </p:pic>
    </p:spTree>
    <p:extLst>
      <p:ext uri="{BB962C8B-B14F-4D97-AF65-F5344CB8AC3E}">
        <p14:creationId xmlns:p14="http://schemas.microsoft.com/office/powerpoint/2010/main" val="97237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2350200" y="787000"/>
            <a:ext cx="7491600" cy="5454400"/>
          </a:xfrm>
          <a:prstGeom prst="rect">
            <a:avLst/>
          </a:prstGeom>
          <a:noFill/>
          <a:ln>
            <a:noFill/>
          </a:ln>
        </p:spPr>
        <p:txBody>
          <a:bodyPr spcFirstLastPara="1" vert="horz" wrap="square" lIns="121900" tIns="121900" rIns="121900" bIns="121900" rtlCol="0" anchor="ctr" anchorCtr="0">
            <a:noAutofit/>
          </a:bodyPr>
          <a:lstStyle/>
          <a:p>
            <a:pPr algn="ctr"/>
            <a:r>
              <a:rPr lang="en" dirty="0"/>
              <a:t>What Are You Going To Be When You Grow Up?</a:t>
            </a:r>
            <a:endParaRPr dirty="0"/>
          </a:p>
        </p:txBody>
      </p:sp>
      <p:pic>
        <p:nvPicPr>
          <p:cNvPr id="3" name="Picture 2">
            <a:extLst>
              <a:ext uri="{FF2B5EF4-FFF2-40B4-BE49-F238E27FC236}">
                <a16:creationId xmlns:a16="http://schemas.microsoft.com/office/drawing/2014/main" id="{AF89C738-17EB-5148-A087-4CCD96BE830D}"/>
              </a:ext>
            </a:extLst>
          </p:cNvPr>
          <p:cNvPicPr>
            <a:picLocks noChangeAspect="1"/>
          </p:cNvPicPr>
          <p:nvPr/>
        </p:nvPicPr>
        <p:blipFill>
          <a:blip r:embed="rId3"/>
          <a:stretch>
            <a:fillRect/>
          </a:stretch>
        </p:blipFill>
        <p:spPr>
          <a:xfrm>
            <a:off x="0" y="1125170"/>
            <a:ext cx="12192000" cy="53947"/>
          </a:xfrm>
          <a:prstGeom prst="rect">
            <a:avLst/>
          </a:prstGeom>
        </p:spPr>
      </p:pic>
      <p:pic>
        <p:nvPicPr>
          <p:cNvPr id="4" name="Picture 3">
            <a:extLst>
              <a:ext uri="{FF2B5EF4-FFF2-40B4-BE49-F238E27FC236}">
                <a16:creationId xmlns:a16="http://schemas.microsoft.com/office/drawing/2014/main" id="{71DCE13C-FBD9-C345-B034-4759EFA5FEED}"/>
              </a:ext>
            </a:extLst>
          </p:cNvPr>
          <p:cNvPicPr>
            <a:picLocks noChangeAspect="1"/>
          </p:cNvPicPr>
          <p:nvPr/>
        </p:nvPicPr>
        <p:blipFill>
          <a:blip r:embed="rId4"/>
          <a:stretch>
            <a:fillRect/>
          </a:stretch>
        </p:blipFill>
        <p:spPr>
          <a:xfrm>
            <a:off x="249428" y="157814"/>
            <a:ext cx="2210308" cy="899367"/>
          </a:xfrm>
          <a:prstGeom prst="rect">
            <a:avLst/>
          </a:prstGeom>
        </p:spPr>
      </p:pic>
    </p:spTree>
    <p:extLst>
      <p:ext uri="{BB962C8B-B14F-4D97-AF65-F5344CB8AC3E}">
        <p14:creationId xmlns:p14="http://schemas.microsoft.com/office/powerpoint/2010/main" val="2508213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4" name="Picture 3">
            <a:extLst>
              <a:ext uri="{FF2B5EF4-FFF2-40B4-BE49-F238E27FC236}">
                <a16:creationId xmlns:a16="http://schemas.microsoft.com/office/drawing/2014/main" id="{C0B2F3FB-132C-174E-835E-2AFAF89F2267}"/>
              </a:ext>
            </a:extLst>
          </p:cNvPr>
          <p:cNvPicPr>
            <a:picLocks noChangeAspect="1"/>
          </p:cNvPicPr>
          <p:nvPr/>
        </p:nvPicPr>
        <p:blipFill>
          <a:blip r:embed="rId3"/>
          <a:stretch>
            <a:fillRect/>
          </a:stretch>
        </p:blipFill>
        <p:spPr>
          <a:xfrm>
            <a:off x="0" y="3281778"/>
            <a:ext cx="6232489" cy="3438603"/>
          </a:xfrm>
          <a:prstGeom prst="rect">
            <a:avLst/>
          </a:prstGeom>
        </p:spPr>
      </p:pic>
      <p:pic>
        <p:nvPicPr>
          <p:cNvPr id="5" name="Picture 4">
            <a:extLst>
              <a:ext uri="{FF2B5EF4-FFF2-40B4-BE49-F238E27FC236}">
                <a16:creationId xmlns:a16="http://schemas.microsoft.com/office/drawing/2014/main" id="{03052AF6-F287-804F-8508-5DF8BA887F27}"/>
              </a:ext>
            </a:extLst>
          </p:cNvPr>
          <p:cNvPicPr>
            <a:picLocks noChangeAspect="1"/>
          </p:cNvPicPr>
          <p:nvPr/>
        </p:nvPicPr>
        <p:blipFill>
          <a:blip r:embed="rId4"/>
          <a:stretch>
            <a:fillRect/>
          </a:stretch>
        </p:blipFill>
        <p:spPr>
          <a:xfrm>
            <a:off x="0" y="6721298"/>
            <a:ext cx="12192000" cy="53947"/>
          </a:xfrm>
          <a:prstGeom prst="rect">
            <a:avLst/>
          </a:prstGeom>
        </p:spPr>
      </p:pic>
      <p:sp>
        <p:nvSpPr>
          <p:cNvPr id="6" name="Rounded Rectangle 5">
            <a:extLst>
              <a:ext uri="{FF2B5EF4-FFF2-40B4-BE49-F238E27FC236}">
                <a16:creationId xmlns:a16="http://schemas.microsoft.com/office/drawing/2014/main" id="{E0BEF0AC-FF43-4545-9415-A740D4885896}"/>
              </a:ext>
            </a:extLst>
          </p:cNvPr>
          <p:cNvSpPr/>
          <p:nvPr/>
        </p:nvSpPr>
        <p:spPr>
          <a:xfrm>
            <a:off x="881627" y="414677"/>
            <a:ext cx="9880861" cy="573512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0834A62-85C5-6546-A55F-A59D8273CF57}"/>
              </a:ext>
            </a:extLst>
          </p:cNvPr>
          <p:cNvPicPr>
            <a:picLocks noChangeAspect="1"/>
          </p:cNvPicPr>
          <p:nvPr/>
        </p:nvPicPr>
        <p:blipFill>
          <a:blip r:embed="rId5"/>
          <a:stretch>
            <a:fillRect/>
          </a:stretch>
        </p:blipFill>
        <p:spPr>
          <a:xfrm>
            <a:off x="10804652" y="6210807"/>
            <a:ext cx="1254591" cy="510489"/>
          </a:xfrm>
          <a:prstGeom prst="rect">
            <a:avLst/>
          </a:prstGeom>
        </p:spPr>
      </p:pic>
      <p:sp>
        <p:nvSpPr>
          <p:cNvPr id="255" name="Google Shape;255;p41"/>
          <p:cNvSpPr txBox="1">
            <a:spLocks noGrp="1"/>
          </p:cNvSpPr>
          <p:nvPr>
            <p:ph type="title"/>
          </p:nvPr>
        </p:nvSpPr>
        <p:spPr>
          <a:prstGeom prst="rect">
            <a:avLst/>
          </a:prstGeom>
          <a:noFill/>
          <a:ln>
            <a:noFill/>
          </a:ln>
        </p:spPr>
        <p:txBody>
          <a:bodyPr spcFirstLastPara="1" vert="horz" wrap="square" lIns="121900" tIns="121900" rIns="121900" bIns="121900" rtlCol="0" anchor="b" anchorCtr="0">
            <a:noAutofit/>
          </a:bodyPr>
          <a:lstStyle/>
          <a:p>
            <a:pPr algn="ctr"/>
            <a:r>
              <a:rPr lang="en"/>
              <a:t>Questions?	</a:t>
            </a:r>
            <a:endParaRPr/>
          </a:p>
        </p:txBody>
      </p:sp>
      <p:sp>
        <p:nvSpPr>
          <p:cNvPr id="256" name="Google Shape;256;p41"/>
          <p:cNvSpPr txBox="1">
            <a:spLocks noGrp="1"/>
          </p:cNvSpPr>
          <p:nvPr>
            <p:ph type="body" idx="1"/>
          </p:nvPr>
        </p:nvSpPr>
        <p:spPr>
          <a:xfrm>
            <a:off x="1398378" y="2142100"/>
            <a:ext cx="10033569" cy="4105200"/>
          </a:xfrm>
          <a:prstGeom prst="rect">
            <a:avLst/>
          </a:prstGeom>
          <a:noFill/>
          <a:ln>
            <a:noFill/>
          </a:ln>
        </p:spPr>
        <p:txBody>
          <a:bodyPr spcFirstLastPara="1" vert="horz" wrap="square" lIns="121900" tIns="121900" rIns="121900" bIns="121900" rtlCol="0" anchor="t" anchorCtr="0">
            <a:noAutofit/>
          </a:bodyPr>
          <a:lstStyle/>
          <a:p>
            <a:pPr marL="0" indent="0">
              <a:buNone/>
            </a:pPr>
            <a:r>
              <a:rPr lang="en" dirty="0"/>
              <a:t>Contact _____(Presenter)_______</a:t>
            </a:r>
            <a:endParaRPr dirty="0"/>
          </a:p>
          <a:p>
            <a:pPr marL="0" indent="0">
              <a:spcBef>
                <a:spcPts val="2133"/>
              </a:spcBef>
              <a:buNone/>
            </a:pPr>
            <a:r>
              <a:rPr lang="en" dirty="0"/>
              <a:t>Questions related to Professional Organizations can be directed to: </a:t>
            </a:r>
            <a:endParaRPr dirty="0"/>
          </a:p>
          <a:p>
            <a:pPr marL="0" indent="0" algn="ctr">
              <a:spcBef>
                <a:spcPts val="2133"/>
              </a:spcBef>
              <a:buNone/>
            </a:pPr>
            <a:r>
              <a:rPr lang="en" u="sng" dirty="0" err="1">
                <a:solidFill>
                  <a:schemeClr val="hlink"/>
                </a:solidFill>
                <a:hlinkClick r:id="rId6"/>
              </a:rPr>
              <a:t>info@aamn.org</a:t>
            </a:r>
            <a:endParaRPr dirty="0"/>
          </a:p>
        </p:txBody>
      </p:sp>
    </p:spTree>
    <p:extLst>
      <p:ext uri="{BB962C8B-B14F-4D97-AF65-F5344CB8AC3E}">
        <p14:creationId xmlns:p14="http://schemas.microsoft.com/office/powerpoint/2010/main" val="1753308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3" name="Picture 2">
            <a:extLst>
              <a:ext uri="{FF2B5EF4-FFF2-40B4-BE49-F238E27FC236}">
                <a16:creationId xmlns:a16="http://schemas.microsoft.com/office/drawing/2014/main" id="{E3689AC8-0B5A-3A4E-A2BF-6882812B8295}"/>
              </a:ext>
            </a:extLst>
          </p:cNvPr>
          <p:cNvPicPr>
            <a:picLocks noChangeAspect="1"/>
          </p:cNvPicPr>
          <p:nvPr/>
        </p:nvPicPr>
        <p:blipFill>
          <a:blip r:embed="rId3"/>
          <a:stretch>
            <a:fillRect/>
          </a:stretch>
        </p:blipFill>
        <p:spPr>
          <a:xfrm>
            <a:off x="0" y="6721298"/>
            <a:ext cx="12192000" cy="53947"/>
          </a:xfrm>
          <a:prstGeom prst="rect">
            <a:avLst/>
          </a:prstGeom>
        </p:spPr>
      </p:pic>
      <p:pic>
        <p:nvPicPr>
          <p:cNvPr id="4" name="Picture 3">
            <a:extLst>
              <a:ext uri="{FF2B5EF4-FFF2-40B4-BE49-F238E27FC236}">
                <a16:creationId xmlns:a16="http://schemas.microsoft.com/office/drawing/2014/main" id="{F192132F-95F2-1147-9446-A65601DB8583}"/>
              </a:ext>
            </a:extLst>
          </p:cNvPr>
          <p:cNvPicPr>
            <a:picLocks noChangeAspect="1"/>
          </p:cNvPicPr>
          <p:nvPr/>
        </p:nvPicPr>
        <p:blipFill>
          <a:blip r:embed="rId4"/>
          <a:stretch>
            <a:fillRect/>
          </a:stretch>
        </p:blipFill>
        <p:spPr>
          <a:xfrm>
            <a:off x="0" y="3119833"/>
            <a:ext cx="6933302" cy="3601465"/>
          </a:xfrm>
          <a:prstGeom prst="rect">
            <a:avLst/>
          </a:prstGeom>
        </p:spPr>
      </p:pic>
      <p:pic>
        <p:nvPicPr>
          <p:cNvPr id="5" name="Picture 4">
            <a:extLst>
              <a:ext uri="{FF2B5EF4-FFF2-40B4-BE49-F238E27FC236}">
                <a16:creationId xmlns:a16="http://schemas.microsoft.com/office/drawing/2014/main" id="{0912C70D-332F-BF42-BE98-76F444E25FBA}"/>
              </a:ext>
            </a:extLst>
          </p:cNvPr>
          <p:cNvPicPr>
            <a:picLocks noChangeAspect="1"/>
          </p:cNvPicPr>
          <p:nvPr/>
        </p:nvPicPr>
        <p:blipFill>
          <a:blip r:embed="rId5"/>
          <a:stretch>
            <a:fillRect/>
          </a:stretch>
        </p:blipFill>
        <p:spPr>
          <a:xfrm>
            <a:off x="1740103" y="1338819"/>
            <a:ext cx="8711793" cy="4525292"/>
          </a:xfrm>
          <a:prstGeom prst="rect">
            <a:avLst/>
          </a:prstGeom>
        </p:spPr>
      </p:pic>
      <p:pic>
        <p:nvPicPr>
          <p:cNvPr id="6" name="Picture 5">
            <a:extLst>
              <a:ext uri="{FF2B5EF4-FFF2-40B4-BE49-F238E27FC236}">
                <a16:creationId xmlns:a16="http://schemas.microsoft.com/office/drawing/2014/main" id="{28598821-5A1F-414E-B619-8BA121B4BFAB}"/>
              </a:ext>
            </a:extLst>
          </p:cNvPr>
          <p:cNvPicPr>
            <a:picLocks noChangeAspect="1"/>
          </p:cNvPicPr>
          <p:nvPr/>
        </p:nvPicPr>
        <p:blipFill>
          <a:blip r:embed="rId6"/>
          <a:stretch>
            <a:fillRect/>
          </a:stretch>
        </p:blipFill>
        <p:spPr>
          <a:xfrm>
            <a:off x="5258699" y="0"/>
            <a:ext cx="6933301" cy="3601465"/>
          </a:xfrm>
          <a:prstGeom prst="rect">
            <a:avLst/>
          </a:prstGeom>
        </p:spPr>
      </p:pic>
      <p:sp>
        <p:nvSpPr>
          <p:cNvPr id="2" name="Rounded Rectangle 1">
            <a:extLst>
              <a:ext uri="{FF2B5EF4-FFF2-40B4-BE49-F238E27FC236}">
                <a16:creationId xmlns:a16="http://schemas.microsoft.com/office/drawing/2014/main" id="{7123470C-DB5F-5D4D-8163-04079FB8AC86}"/>
              </a:ext>
            </a:extLst>
          </p:cNvPr>
          <p:cNvSpPr/>
          <p:nvPr/>
        </p:nvSpPr>
        <p:spPr>
          <a:xfrm>
            <a:off x="3025793" y="2431528"/>
            <a:ext cx="6140411" cy="19870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1" name="Google Shape;261;p42"/>
          <p:cNvSpPr txBox="1">
            <a:spLocks noGrp="1"/>
          </p:cNvSpPr>
          <p:nvPr>
            <p:ph type="title"/>
          </p:nvPr>
        </p:nvSpPr>
        <p:spPr>
          <a:xfrm>
            <a:off x="614599" y="2820059"/>
            <a:ext cx="10962800" cy="1210000"/>
          </a:xfrm>
          <a:prstGeom prst="rect">
            <a:avLst/>
          </a:prstGeom>
          <a:noFill/>
          <a:ln>
            <a:noFill/>
          </a:ln>
        </p:spPr>
        <p:txBody>
          <a:bodyPr spcFirstLastPara="1" vert="horz" wrap="square" lIns="121900" tIns="121900" rIns="121900" bIns="121900" rtlCol="0" anchor="b" anchorCtr="0">
            <a:noAutofit/>
          </a:bodyPr>
          <a:lstStyle/>
          <a:p>
            <a:r>
              <a:rPr lang="en" dirty="0"/>
              <a:t>Thank you!</a:t>
            </a:r>
            <a:endParaRPr dirty="0"/>
          </a:p>
        </p:txBody>
      </p:sp>
      <p:pic>
        <p:nvPicPr>
          <p:cNvPr id="9" name="Picture 8">
            <a:extLst>
              <a:ext uri="{FF2B5EF4-FFF2-40B4-BE49-F238E27FC236}">
                <a16:creationId xmlns:a16="http://schemas.microsoft.com/office/drawing/2014/main" id="{F6065CE0-F4A8-894F-B525-E83A0CED88FA}"/>
              </a:ext>
            </a:extLst>
          </p:cNvPr>
          <p:cNvPicPr>
            <a:picLocks noChangeAspect="1"/>
          </p:cNvPicPr>
          <p:nvPr/>
        </p:nvPicPr>
        <p:blipFill>
          <a:blip r:embed="rId7"/>
          <a:stretch>
            <a:fillRect/>
          </a:stretch>
        </p:blipFill>
        <p:spPr>
          <a:xfrm>
            <a:off x="10804652" y="6210807"/>
            <a:ext cx="1254591" cy="510489"/>
          </a:xfrm>
          <a:prstGeom prst="rect">
            <a:avLst/>
          </a:prstGeom>
        </p:spPr>
      </p:pic>
    </p:spTree>
    <p:extLst>
      <p:ext uri="{BB962C8B-B14F-4D97-AF65-F5344CB8AC3E}">
        <p14:creationId xmlns:p14="http://schemas.microsoft.com/office/powerpoint/2010/main" val="1415074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614600" y="2824000"/>
            <a:ext cx="10962800" cy="1210000"/>
          </a:xfrm>
          <a:prstGeom prst="rect">
            <a:avLst/>
          </a:prstGeom>
          <a:noFill/>
          <a:ln>
            <a:noFill/>
          </a:ln>
        </p:spPr>
        <p:txBody>
          <a:bodyPr spcFirstLastPara="1" vert="horz" wrap="square" lIns="121900" tIns="121900" rIns="121900" bIns="121900" rtlCol="0" anchor="b" anchorCtr="0">
            <a:noAutofit/>
          </a:bodyPr>
          <a:lstStyle/>
          <a:p>
            <a:r>
              <a:rPr lang="en" dirty="0"/>
              <a:t>Who Can Be a Nurse?</a:t>
            </a:r>
            <a:endParaRPr dirty="0"/>
          </a:p>
        </p:txBody>
      </p:sp>
      <p:sp>
        <p:nvSpPr>
          <p:cNvPr id="75" name="Google Shape;75;p15"/>
          <p:cNvSpPr txBox="1"/>
          <p:nvPr/>
        </p:nvSpPr>
        <p:spPr>
          <a:xfrm>
            <a:off x="1561867" y="748867"/>
            <a:ext cx="8916800" cy="1604400"/>
          </a:xfrm>
          <a:prstGeom prst="rect">
            <a:avLst/>
          </a:prstGeom>
          <a:noFill/>
          <a:ln>
            <a:noFill/>
          </a:ln>
        </p:spPr>
        <p:txBody>
          <a:bodyPr spcFirstLastPara="1" wrap="square" lIns="121900" tIns="121900" rIns="121900" bIns="121900" anchor="t" anchorCtr="0">
            <a:noAutofit/>
          </a:bodyPr>
          <a:lstStyle/>
          <a:p>
            <a:pPr algn="ctr">
              <a:buClr>
                <a:srgbClr val="000000"/>
              </a:buClr>
              <a:buSzPts val="4800"/>
            </a:pPr>
            <a:r>
              <a:rPr lang="en" sz="6400" dirty="0">
                <a:solidFill>
                  <a:srgbClr val="FFFFFF"/>
                </a:solidFill>
                <a:latin typeface="Roboto Slab"/>
                <a:ea typeface="Roboto Slab"/>
                <a:cs typeface="Roboto Slab"/>
                <a:sym typeface="Roboto Slab"/>
              </a:rPr>
              <a:t>What Is a Nurse?</a:t>
            </a:r>
            <a:endParaRPr sz="6400" dirty="0">
              <a:solidFill>
                <a:srgbClr val="FFFFFF"/>
              </a:solidFill>
              <a:latin typeface="Roboto Slab"/>
              <a:ea typeface="Roboto Slab"/>
              <a:cs typeface="Roboto Slab"/>
              <a:sym typeface="Roboto Slab"/>
            </a:endParaRPr>
          </a:p>
        </p:txBody>
      </p:sp>
      <p:pic>
        <p:nvPicPr>
          <p:cNvPr id="4" name="Picture 3">
            <a:extLst>
              <a:ext uri="{FF2B5EF4-FFF2-40B4-BE49-F238E27FC236}">
                <a16:creationId xmlns:a16="http://schemas.microsoft.com/office/drawing/2014/main" id="{6A1634A5-657E-ED45-998C-7B6067CD52E9}"/>
              </a:ext>
            </a:extLst>
          </p:cNvPr>
          <p:cNvPicPr>
            <a:picLocks noChangeAspect="1"/>
          </p:cNvPicPr>
          <p:nvPr/>
        </p:nvPicPr>
        <p:blipFill>
          <a:blip r:embed="rId3"/>
          <a:stretch>
            <a:fillRect/>
          </a:stretch>
        </p:blipFill>
        <p:spPr>
          <a:xfrm>
            <a:off x="0" y="1125170"/>
            <a:ext cx="12192000" cy="53947"/>
          </a:xfrm>
          <a:prstGeom prst="rect">
            <a:avLst/>
          </a:prstGeom>
        </p:spPr>
      </p:pic>
      <p:pic>
        <p:nvPicPr>
          <p:cNvPr id="5" name="Picture 4">
            <a:extLst>
              <a:ext uri="{FF2B5EF4-FFF2-40B4-BE49-F238E27FC236}">
                <a16:creationId xmlns:a16="http://schemas.microsoft.com/office/drawing/2014/main" id="{02228B3F-76F5-1A41-A5F9-096574AA7B9F}"/>
              </a:ext>
            </a:extLst>
          </p:cNvPr>
          <p:cNvPicPr>
            <a:picLocks noChangeAspect="1"/>
          </p:cNvPicPr>
          <p:nvPr/>
        </p:nvPicPr>
        <p:blipFill>
          <a:blip r:embed="rId4"/>
          <a:stretch>
            <a:fillRect/>
          </a:stretch>
        </p:blipFill>
        <p:spPr>
          <a:xfrm>
            <a:off x="249428" y="157814"/>
            <a:ext cx="2210308" cy="899367"/>
          </a:xfrm>
          <a:prstGeom prst="rect">
            <a:avLst/>
          </a:prstGeom>
        </p:spPr>
      </p:pic>
    </p:spTree>
    <p:extLst>
      <p:ext uri="{BB962C8B-B14F-4D97-AF65-F5344CB8AC3E}">
        <p14:creationId xmlns:p14="http://schemas.microsoft.com/office/powerpoint/2010/main" val="393389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 name="Picture 7">
            <a:extLst>
              <a:ext uri="{FF2B5EF4-FFF2-40B4-BE49-F238E27FC236}">
                <a16:creationId xmlns:a16="http://schemas.microsoft.com/office/drawing/2014/main" id="{1233F1A3-8FAD-4648-BD45-1B14BCB23244}"/>
              </a:ext>
            </a:extLst>
          </p:cNvPr>
          <p:cNvPicPr>
            <a:picLocks noChangeAspect="1"/>
          </p:cNvPicPr>
          <p:nvPr/>
        </p:nvPicPr>
        <p:blipFill>
          <a:blip r:embed="rId3"/>
          <a:stretch>
            <a:fillRect/>
          </a:stretch>
        </p:blipFill>
        <p:spPr>
          <a:xfrm>
            <a:off x="0" y="3281778"/>
            <a:ext cx="6232489" cy="3438603"/>
          </a:xfrm>
          <a:prstGeom prst="rect">
            <a:avLst/>
          </a:prstGeom>
        </p:spPr>
      </p:pic>
      <p:pic>
        <p:nvPicPr>
          <p:cNvPr id="9" name="Picture 8">
            <a:extLst>
              <a:ext uri="{FF2B5EF4-FFF2-40B4-BE49-F238E27FC236}">
                <a16:creationId xmlns:a16="http://schemas.microsoft.com/office/drawing/2014/main" id="{E0BFD181-CE02-C243-AD79-2C67D2F66D70}"/>
              </a:ext>
            </a:extLst>
          </p:cNvPr>
          <p:cNvPicPr>
            <a:picLocks noChangeAspect="1"/>
          </p:cNvPicPr>
          <p:nvPr/>
        </p:nvPicPr>
        <p:blipFill>
          <a:blip r:embed="rId4"/>
          <a:stretch>
            <a:fillRect/>
          </a:stretch>
        </p:blipFill>
        <p:spPr>
          <a:xfrm>
            <a:off x="0" y="6721298"/>
            <a:ext cx="12192000" cy="53947"/>
          </a:xfrm>
          <a:prstGeom prst="rect">
            <a:avLst/>
          </a:prstGeom>
        </p:spPr>
      </p:pic>
      <p:sp>
        <p:nvSpPr>
          <p:cNvPr id="10" name="Rounded Rectangle 9">
            <a:extLst>
              <a:ext uri="{FF2B5EF4-FFF2-40B4-BE49-F238E27FC236}">
                <a16:creationId xmlns:a16="http://schemas.microsoft.com/office/drawing/2014/main" id="{6707E083-B8A1-B44E-BDF7-B4CBA251C518}"/>
              </a:ext>
            </a:extLst>
          </p:cNvPr>
          <p:cNvSpPr/>
          <p:nvPr/>
        </p:nvSpPr>
        <p:spPr>
          <a:xfrm>
            <a:off x="881627" y="414677"/>
            <a:ext cx="9880861" cy="573512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D43A501-237A-6043-AEFA-0246B9E4F492}"/>
              </a:ext>
            </a:extLst>
          </p:cNvPr>
          <p:cNvPicPr>
            <a:picLocks noChangeAspect="1"/>
          </p:cNvPicPr>
          <p:nvPr/>
        </p:nvPicPr>
        <p:blipFill>
          <a:blip r:embed="rId5"/>
          <a:stretch>
            <a:fillRect/>
          </a:stretch>
        </p:blipFill>
        <p:spPr>
          <a:xfrm>
            <a:off x="10804652" y="6210807"/>
            <a:ext cx="1254591" cy="510489"/>
          </a:xfrm>
          <a:prstGeom prst="rect">
            <a:avLst/>
          </a:prstGeom>
        </p:spPr>
      </p:pic>
      <p:sp>
        <p:nvSpPr>
          <p:cNvPr id="80" name="Google Shape;80;p16"/>
          <p:cNvSpPr txBox="1">
            <a:spLocks noGrp="1"/>
          </p:cNvSpPr>
          <p:nvPr>
            <p:ph type="title"/>
          </p:nvPr>
        </p:nvSpPr>
        <p:spPr>
          <a:xfrm>
            <a:off x="1019501" y="441968"/>
            <a:ext cx="11157600" cy="914800"/>
          </a:xfrm>
          <a:prstGeom prst="rect">
            <a:avLst/>
          </a:prstGeom>
          <a:noFill/>
          <a:ln>
            <a:noFill/>
          </a:ln>
        </p:spPr>
        <p:txBody>
          <a:bodyPr spcFirstLastPara="1" vert="horz" wrap="square" lIns="121900" tIns="121900" rIns="121900" bIns="121900" rtlCol="0" anchor="b" anchorCtr="0">
            <a:noAutofit/>
          </a:bodyPr>
          <a:lstStyle/>
          <a:p>
            <a:r>
              <a:rPr lang="en" dirty="0"/>
              <a:t>What to consider when selecting a career</a:t>
            </a:r>
            <a:endParaRPr dirty="0"/>
          </a:p>
        </p:txBody>
      </p:sp>
      <p:sp>
        <p:nvSpPr>
          <p:cNvPr id="81" name="Google Shape;81;p16"/>
          <p:cNvSpPr txBox="1">
            <a:spLocks noGrp="1"/>
          </p:cNvSpPr>
          <p:nvPr>
            <p:ph type="body" idx="1"/>
          </p:nvPr>
        </p:nvSpPr>
        <p:spPr>
          <a:xfrm>
            <a:off x="1265101" y="1986433"/>
            <a:ext cx="5333200" cy="4105200"/>
          </a:xfrm>
          <a:prstGeom prst="rect">
            <a:avLst/>
          </a:prstGeom>
          <a:noFill/>
          <a:ln>
            <a:noFill/>
          </a:ln>
        </p:spPr>
        <p:txBody>
          <a:bodyPr spcFirstLastPara="1" vert="horz" wrap="square" lIns="121900" tIns="121900" rIns="121900" bIns="121900" rtlCol="0" anchor="t" anchorCtr="0">
            <a:noAutofit/>
          </a:bodyPr>
          <a:lstStyle/>
          <a:p>
            <a:pPr indent="-507987">
              <a:lnSpc>
                <a:spcPct val="150000"/>
              </a:lnSpc>
              <a:buSzPts val="2400"/>
              <a:buAutoNum type="arabicPeriod"/>
            </a:pPr>
            <a:r>
              <a:rPr lang="en" sz="3200" dirty="0"/>
              <a:t>Return on investment</a:t>
            </a:r>
            <a:endParaRPr sz="3200" dirty="0"/>
          </a:p>
          <a:p>
            <a:pPr indent="-507987">
              <a:lnSpc>
                <a:spcPct val="150000"/>
              </a:lnSpc>
              <a:buSzPts val="2400"/>
              <a:buAutoNum type="arabicPeriod"/>
            </a:pPr>
            <a:r>
              <a:rPr lang="en" sz="3200" dirty="0"/>
              <a:t>Opportunity for advancement</a:t>
            </a:r>
            <a:endParaRPr sz="3200" dirty="0"/>
          </a:p>
          <a:p>
            <a:pPr indent="-507987">
              <a:lnSpc>
                <a:spcPct val="150000"/>
              </a:lnSpc>
              <a:buSzPts val="2400"/>
              <a:buAutoNum type="arabicPeriod"/>
            </a:pPr>
            <a:r>
              <a:rPr lang="en" sz="3200" dirty="0"/>
              <a:t>Flexibility</a:t>
            </a:r>
            <a:endParaRPr sz="3200" dirty="0"/>
          </a:p>
          <a:p>
            <a:pPr marL="0" indent="0">
              <a:spcBef>
                <a:spcPts val="2133"/>
              </a:spcBef>
              <a:spcAft>
                <a:spcPts val="2133"/>
              </a:spcAft>
              <a:buNone/>
            </a:pPr>
            <a:endParaRPr dirty="0"/>
          </a:p>
        </p:txBody>
      </p:sp>
      <p:sp>
        <p:nvSpPr>
          <p:cNvPr id="82" name="Google Shape;82;p16"/>
          <p:cNvSpPr txBox="1">
            <a:spLocks noGrp="1"/>
          </p:cNvSpPr>
          <p:nvPr>
            <p:ph type="body" idx="2"/>
          </p:nvPr>
        </p:nvSpPr>
        <p:spPr>
          <a:xfrm>
            <a:off x="6517447" y="2015516"/>
            <a:ext cx="5333200" cy="4105200"/>
          </a:xfrm>
          <a:prstGeom prst="rect">
            <a:avLst/>
          </a:prstGeom>
          <a:noFill/>
          <a:ln>
            <a:noFill/>
          </a:ln>
        </p:spPr>
        <p:txBody>
          <a:bodyPr spcFirstLastPara="1" vert="horz" wrap="square" lIns="121900" tIns="121900" rIns="121900" bIns="121900" rtlCol="0" anchor="t" anchorCtr="0">
            <a:noAutofit/>
          </a:bodyPr>
          <a:lstStyle/>
          <a:p>
            <a:pPr marL="0" indent="0">
              <a:lnSpc>
                <a:spcPct val="150000"/>
              </a:lnSpc>
              <a:buNone/>
            </a:pPr>
            <a:r>
              <a:rPr lang="en" sz="3200" dirty="0"/>
              <a:t>4. 	Job security</a:t>
            </a:r>
            <a:endParaRPr sz="3200" dirty="0"/>
          </a:p>
          <a:p>
            <a:pPr marL="0" indent="0">
              <a:lnSpc>
                <a:spcPct val="150000"/>
              </a:lnSpc>
              <a:spcBef>
                <a:spcPts val="2133"/>
              </a:spcBef>
              <a:buNone/>
            </a:pPr>
            <a:r>
              <a:rPr lang="en" sz="3200" dirty="0"/>
              <a:t>5.	Self-satisfaction</a:t>
            </a:r>
            <a:endParaRPr sz="3200" dirty="0"/>
          </a:p>
          <a:p>
            <a:pPr marL="0" indent="0">
              <a:lnSpc>
                <a:spcPct val="150000"/>
              </a:lnSpc>
              <a:spcBef>
                <a:spcPts val="2133"/>
              </a:spcBef>
              <a:buNone/>
            </a:pPr>
            <a:r>
              <a:rPr lang="en" sz="3200" dirty="0"/>
              <a:t>6.	Meaningfulness </a:t>
            </a:r>
            <a:endParaRPr sz="3200" dirty="0"/>
          </a:p>
          <a:p>
            <a:pPr marL="0" indent="0">
              <a:spcBef>
                <a:spcPts val="2133"/>
              </a:spcBef>
              <a:spcAft>
                <a:spcPts val="2133"/>
              </a:spcAft>
              <a:buNone/>
            </a:pPr>
            <a:endParaRPr dirty="0"/>
          </a:p>
        </p:txBody>
      </p:sp>
    </p:spTree>
    <p:extLst>
      <p:ext uri="{BB962C8B-B14F-4D97-AF65-F5344CB8AC3E}">
        <p14:creationId xmlns:p14="http://schemas.microsoft.com/office/powerpoint/2010/main" val="219286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614600" y="3429000"/>
            <a:ext cx="10962800" cy="1210000"/>
          </a:xfrm>
          <a:prstGeom prst="rect">
            <a:avLst/>
          </a:prstGeom>
          <a:noFill/>
          <a:ln>
            <a:noFill/>
          </a:ln>
        </p:spPr>
        <p:txBody>
          <a:bodyPr spcFirstLastPara="1" vert="horz" wrap="square" lIns="121900" tIns="121900" rIns="121900" bIns="121900" rtlCol="0" anchor="b" anchorCtr="0">
            <a:noAutofit/>
          </a:bodyPr>
          <a:lstStyle/>
          <a:p>
            <a:r>
              <a:rPr lang="en" dirty="0"/>
              <a:t>How Does Being a Nurse Meet These Needs?</a:t>
            </a:r>
            <a:endParaRPr dirty="0"/>
          </a:p>
        </p:txBody>
      </p:sp>
      <p:pic>
        <p:nvPicPr>
          <p:cNvPr id="3" name="Picture 2">
            <a:extLst>
              <a:ext uri="{FF2B5EF4-FFF2-40B4-BE49-F238E27FC236}">
                <a16:creationId xmlns:a16="http://schemas.microsoft.com/office/drawing/2014/main" id="{4BE32E0A-564B-5C4C-9D7D-51BED379BCB7}"/>
              </a:ext>
            </a:extLst>
          </p:cNvPr>
          <p:cNvPicPr>
            <a:picLocks noChangeAspect="1"/>
          </p:cNvPicPr>
          <p:nvPr/>
        </p:nvPicPr>
        <p:blipFill>
          <a:blip r:embed="rId3"/>
          <a:stretch>
            <a:fillRect/>
          </a:stretch>
        </p:blipFill>
        <p:spPr>
          <a:xfrm>
            <a:off x="0" y="1125170"/>
            <a:ext cx="12192000" cy="53947"/>
          </a:xfrm>
          <a:prstGeom prst="rect">
            <a:avLst/>
          </a:prstGeom>
        </p:spPr>
      </p:pic>
      <p:pic>
        <p:nvPicPr>
          <p:cNvPr id="4" name="Picture 3">
            <a:extLst>
              <a:ext uri="{FF2B5EF4-FFF2-40B4-BE49-F238E27FC236}">
                <a16:creationId xmlns:a16="http://schemas.microsoft.com/office/drawing/2014/main" id="{1179C1DA-1E38-9746-B1B8-FA563674F687}"/>
              </a:ext>
            </a:extLst>
          </p:cNvPr>
          <p:cNvPicPr>
            <a:picLocks noChangeAspect="1"/>
          </p:cNvPicPr>
          <p:nvPr/>
        </p:nvPicPr>
        <p:blipFill>
          <a:blip r:embed="rId4"/>
          <a:stretch>
            <a:fillRect/>
          </a:stretch>
        </p:blipFill>
        <p:spPr>
          <a:xfrm>
            <a:off x="249428" y="157814"/>
            <a:ext cx="2210308" cy="899367"/>
          </a:xfrm>
          <a:prstGeom prst="rect">
            <a:avLst/>
          </a:prstGeom>
        </p:spPr>
      </p:pic>
    </p:spTree>
    <p:extLst>
      <p:ext uri="{BB962C8B-B14F-4D97-AF65-F5344CB8AC3E}">
        <p14:creationId xmlns:p14="http://schemas.microsoft.com/office/powerpoint/2010/main" val="373020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7" name="Picture 6">
            <a:extLst>
              <a:ext uri="{FF2B5EF4-FFF2-40B4-BE49-F238E27FC236}">
                <a16:creationId xmlns:a16="http://schemas.microsoft.com/office/drawing/2014/main" id="{07A45C50-478C-3E4F-9DB9-D45B372B952C}"/>
              </a:ext>
            </a:extLst>
          </p:cNvPr>
          <p:cNvPicPr>
            <a:picLocks noChangeAspect="1"/>
          </p:cNvPicPr>
          <p:nvPr/>
        </p:nvPicPr>
        <p:blipFill>
          <a:blip r:embed="rId3"/>
          <a:stretch>
            <a:fillRect/>
          </a:stretch>
        </p:blipFill>
        <p:spPr>
          <a:xfrm>
            <a:off x="0" y="3281778"/>
            <a:ext cx="6232489" cy="3438603"/>
          </a:xfrm>
          <a:prstGeom prst="rect">
            <a:avLst/>
          </a:prstGeom>
        </p:spPr>
      </p:pic>
      <p:pic>
        <p:nvPicPr>
          <p:cNvPr id="8" name="Picture 7">
            <a:extLst>
              <a:ext uri="{FF2B5EF4-FFF2-40B4-BE49-F238E27FC236}">
                <a16:creationId xmlns:a16="http://schemas.microsoft.com/office/drawing/2014/main" id="{272F66EE-9B1B-F44F-8E12-70EC23BFF3DF}"/>
              </a:ext>
            </a:extLst>
          </p:cNvPr>
          <p:cNvPicPr>
            <a:picLocks noChangeAspect="1"/>
          </p:cNvPicPr>
          <p:nvPr/>
        </p:nvPicPr>
        <p:blipFill>
          <a:blip r:embed="rId4"/>
          <a:stretch>
            <a:fillRect/>
          </a:stretch>
        </p:blipFill>
        <p:spPr>
          <a:xfrm>
            <a:off x="0" y="6721298"/>
            <a:ext cx="12192000" cy="53947"/>
          </a:xfrm>
          <a:prstGeom prst="rect">
            <a:avLst/>
          </a:prstGeom>
        </p:spPr>
      </p:pic>
      <p:sp>
        <p:nvSpPr>
          <p:cNvPr id="9" name="Rounded Rectangle 8">
            <a:extLst>
              <a:ext uri="{FF2B5EF4-FFF2-40B4-BE49-F238E27FC236}">
                <a16:creationId xmlns:a16="http://schemas.microsoft.com/office/drawing/2014/main" id="{16D21C1B-2DCE-FC40-9721-62DF85FB4E77}"/>
              </a:ext>
            </a:extLst>
          </p:cNvPr>
          <p:cNvSpPr/>
          <p:nvPr/>
        </p:nvSpPr>
        <p:spPr>
          <a:xfrm>
            <a:off x="881627" y="414677"/>
            <a:ext cx="9880861" cy="573512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85F3DE8-D6B3-B145-9619-43DEBB3D5958}"/>
              </a:ext>
            </a:extLst>
          </p:cNvPr>
          <p:cNvPicPr>
            <a:picLocks noChangeAspect="1"/>
          </p:cNvPicPr>
          <p:nvPr/>
        </p:nvPicPr>
        <p:blipFill>
          <a:blip r:embed="rId5"/>
          <a:stretch>
            <a:fillRect/>
          </a:stretch>
        </p:blipFill>
        <p:spPr>
          <a:xfrm>
            <a:off x="10804652" y="6210807"/>
            <a:ext cx="1254591" cy="510489"/>
          </a:xfrm>
          <a:prstGeom prst="rect">
            <a:avLst/>
          </a:prstGeom>
        </p:spPr>
      </p:pic>
      <p:sp>
        <p:nvSpPr>
          <p:cNvPr id="92" name="Google Shape;92;p18"/>
          <p:cNvSpPr txBox="1">
            <a:spLocks noGrp="1"/>
          </p:cNvSpPr>
          <p:nvPr>
            <p:ph type="ctrTitle"/>
          </p:nvPr>
        </p:nvSpPr>
        <p:spPr>
          <a:prstGeom prst="rect">
            <a:avLst/>
          </a:prstGeom>
          <a:noFill/>
          <a:ln>
            <a:noFill/>
          </a:ln>
        </p:spPr>
        <p:txBody>
          <a:bodyPr spcFirstLastPara="1" vert="horz" wrap="square" lIns="121900" tIns="121900" rIns="121900" bIns="121900" rtlCol="0" anchor="b" anchorCtr="0">
            <a:noAutofit/>
          </a:bodyPr>
          <a:lstStyle/>
          <a:p>
            <a:pPr>
              <a:lnSpc>
                <a:spcPct val="100000"/>
              </a:lnSpc>
              <a:spcBef>
                <a:spcPts val="0"/>
              </a:spcBef>
              <a:buSzPts val="4000"/>
            </a:pPr>
            <a:r>
              <a:rPr lang="en"/>
              <a:t>Return on Investment</a:t>
            </a:r>
            <a:endParaRPr/>
          </a:p>
        </p:txBody>
      </p:sp>
      <p:sp>
        <p:nvSpPr>
          <p:cNvPr id="93" name="Google Shape;93;p18"/>
          <p:cNvSpPr txBox="1">
            <a:spLocks noGrp="1"/>
          </p:cNvSpPr>
          <p:nvPr>
            <p:ph type="subTitle" idx="1"/>
          </p:nvPr>
        </p:nvSpPr>
        <p:spPr>
          <a:prstGeom prst="rect">
            <a:avLst/>
          </a:prstGeom>
          <a:noFill/>
          <a:ln>
            <a:noFill/>
          </a:ln>
        </p:spPr>
        <p:txBody>
          <a:bodyPr spcFirstLastPara="1" vert="horz" wrap="square" lIns="121900" tIns="121900" rIns="121900" bIns="121900" rtlCol="0" anchor="t" anchorCtr="0">
            <a:noAutofit/>
          </a:bodyPr>
          <a:lstStyle/>
          <a:p>
            <a:pPr>
              <a:lnSpc>
                <a:spcPct val="100000"/>
              </a:lnSpc>
              <a:spcBef>
                <a:spcPts val="0"/>
              </a:spcBef>
              <a:buSzPts val="2400"/>
            </a:pPr>
            <a:r>
              <a:rPr lang="en"/>
              <a:t>Well… what is the initial investment?</a:t>
            </a:r>
            <a:endParaRPr/>
          </a:p>
        </p:txBody>
      </p:sp>
    </p:spTree>
    <p:extLst>
      <p:ext uri="{BB962C8B-B14F-4D97-AF65-F5344CB8AC3E}">
        <p14:creationId xmlns:p14="http://schemas.microsoft.com/office/powerpoint/2010/main" val="1086598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611200" y="1327400"/>
            <a:ext cx="11157600" cy="914800"/>
          </a:xfrm>
          <a:prstGeom prst="rect">
            <a:avLst/>
          </a:prstGeom>
          <a:noFill/>
          <a:ln>
            <a:noFill/>
          </a:ln>
        </p:spPr>
        <p:txBody>
          <a:bodyPr spcFirstLastPara="1" vert="horz" wrap="square" lIns="121900" tIns="121900" rIns="121900" bIns="121900" rtlCol="0" anchor="b" anchorCtr="0">
            <a:noAutofit/>
          </a:bodyPr>
          <a:lstStyle/>
          <a:p>
            <a:r>
              <a:rPr lang="en" dirty="0"/>
              <a:t>Education: Two Options to Begin Your Career</a:t>
            </a:r>
            <a:endParaRPr dirty="0"/>
          </a:p>
        </p:txBody>
      </p:sp>
      <p:sp>
        <p:nvSpPr>
          <p:cNvPr id="99" name="Google Shape;99;p19"/>
          <p:cNvSpPr txBox="1">
            <a:spLocks noGrp="1"/>
          </p:cNvSpPr>
          <p:nvPr>
            <p:ph type="body" idx="1"/>
          </p:nvPr>
        </p:nvSpPr>
        <p:spPr>
          <a:xfrm>
            <a:off x="517200" y="2338800"/>
            <a:ext cx="5333200" cy="4105200"/>
          </a:xfrm>
          <a:prstGeom prst="rect">
            <a:avLst/>
          </a:prstGeom>
          <a:noFill/>
          <a:ln>
            <a:noFill/>
          </a:ln>
        </p:spPr>
        <p:txBody>
          <a:bodyPr spcFirstLastPara="1" vert="horz" wrap="square" lIns="121900" tIns="121900" rIns="121900" bIns="121900" rtlCol="0" anchor="t" anchorCtr="0">
            <a:noAutofit/>
          </a:bodyPr>
          <a:lstStyle/>
          <a:p>
            <a:pPr marL="0" indent="0">
              <a:buNone/>
            </a:pPr>
            <a:r>
              <a:rPr lang="en" sz="2400" b="1" dirty="0"/>
              <a:t>Associates Degree in Nursing (ADN)</a:t>
            </a:r>
            <a:endParaRPr sz="2400" b="1" dirty="0"/>
          </a:p>
          <a:p>
            <a:pPr>
              <a:spcBef>
                <a:spcPts val="2133"/>
              </a:spcBef>
              <a:buChar char="-"/>
            </a:pPr>
            <a:r>
              <a:rPr lang="en" dirty="0"/>
              <a:t>2-year commitment </a:t>
            </a:r>
            <a:endParaRPr dirty="0"/>
          </a:p>
          <a:p>
            <a:pPr>
              <a:buChar char="-"/>
            </a:pPr>
            <a:r>
              <a:rPr lang="en" dirty="0"/>
              <a:t>Technical colleges</a:t>
            </a:r>
            <a:endParaRPr dirty="0"/>
          </a:p>
          <a:p>
            <a:pPr>
              <a:buChar char="-"/>
            </a:pPr>
            <a:r>
              <a:rPr lang="en" dirty="0"/>
              <a:t>Tuition is generally lower</a:t>
            </a:r>
            <a:endParaRPr dirty="0"/>
          </a:p>
          <a:p>
            <a:pPr>
              <a:buChar char="-"/>
            </a:pPr>
            <a:r>
              <a:rPr lang="en" dirty="0"/>
              <a:t>Curriculum more nurse- focused</a:t>
            </a:r>
            <a:endParaRPr dirty="0"/>
          </a:p>
          <a:p>
            <a:pPr indent="0">
              <a:spcBef>
                <a:spcPts val="2133"/>
              </a:spcBef>
              <a:buNone/>
            </a:pPr>
            <a:endParaRPr dirty="0"/>
          </a:p>
          <a:p>
            <a:pPr indent="0">
              <a:spcBef>
                <a:spcPts val="2133"/>
              </a:spcBef>
              <a:buNone/>
            </a:pPr>
            <a:endParaRPr dirty="0"/>
          </a:p>
          <a:p>
            <a:pPr marL="0" indent="0">
              <a:spcBef>
                <a:spcPts val="2133"/>
              </a:spcBef>
              <a:buNone/>
            </a:pPr>
            <a:endParaRPr dirty="0"/>
          </a:p>
          <a:p>
            <a:pPr marL="0" indent="0">
              <a:spcBef>
                <a:spcPts val="2133"/>
              </a:spcBef>
              <a:buNone/>
            </a:pPr>
            <a:endParaRPr dirty="0"/>
          </a:p>
          <a:p>
            <a:pPr marL="0" indent="0">
              <a:spcBef>
                <a:spcPts val="2133"/>
              </a:spcBef>
              <a:spcAft>
                <a:spcPts val="2133"/>
              </a:spcAft>
              <a:buNone/>
            </a:pPr>
            <a:endParaRPr dirty="0"/>
          </a:p>
        </p:txBody>
      </p:sp>
      <p:sp>
        <p:nvSpPr>
          <p:cNvPr id="100" name="Google Shape;100;p19"/>
          <p:cNvSpPr txBox="1">
            <a:spLocks noGrp="1"/>
          </p:cNvSpPr>
          <p:nvPr>
            <p:ph type="body" idx="2"/>
          </p:nvPr>
        </p:nvSpPr>
        <p:spPr>
          <a:xfrm>
            <a:off x="6435600" y="2338800"/>
            <a:ext cx="5333200" cy="4105200"/>
          </a:xfrm>
          <a:prstGeom prst="rect">
            <a:avLst/>
          </a:prstGeom>
          <a:noFill/>
          <a:ln>
            <a:noFill/>
          </a:ln>
        </p:spPr>
        <p:txBody>
          <a:bodyPr spcFirstLastPara="1" vert="horz" wrap="square" lIns="121900" tIns="121900" rIns="121900" bIns="121900" rtlCol="0" anchor="t" anchorCtr="0">
            <a:noAutofit/>
          </a:bodyPr>
          <a:lstStyle/>
          <a:p>
            <a:pPr marL="0" indent="0">
              <a:buNone/>
            </a:pPr>
            <a:r>
              <a:rPr lang="en" sz="2400" b="1" dirty="0"/>
              <a:t>Bachelor's Degree in Nursing (BSN)</a:t>
            </a:r>
            <a:endParaRPr sz="2400" b="1" dirty="0"/>
          </a:p>
          <a:p>
            <a:pPr>
              <a:spcBef>
                <a:spcPts val="2133"/>
              </a:spcBef>
              <a:buChar char="-"/>
            </a:pPr>
            <a:r>
              <a:rPr lang="en" dirty="0"/>
              <a:t>4-year commitment</a:t>
            </a:r>
            <a:endParaRPr dirty="0"/>
          </a:p>
          <a:p>
            <a:pPr>
              <a:buChar char="-"/>
            </a:pPr>
            <a:r>
              <a:rPr lang="en" dirty="0"/>
              <a:t>Typically obtained from a university</a:t>
            </a:r>
            <a:endParaRPr dirty="0"/>
          </a:p>
          <a:p>
            <a:pPr>
              <a:buChar char="-"/>
            </a:pPr>
            <a:r>
              <a:rPr lang="en" dirty="0"/>
              <a:t>Preferred degree for advance practice nurses and those with aspirations for graduate education </a:t>
            </a:r>
            <a:endParaRPr dirty="0"/>
          </a:p>
        </p:txBody>
      </p:sp>
      <p:sp>
        <p:nvSpPr>
          <p:cNvPr id="101" name="Google Shape;101;p19"/>
          <p:cNvSpPr/>
          <p:nvPr/>
        </p:nvSpPr>
        <p:spPr>
          <a:xfrm>
            <a:off x="2907335" y="4648673"/>
            <a:ext cx="5886130" cy="2165367"/>
          </a:xfrm>
          <a:prstGeom prst="wave">
            <a:avLst>
              <a:gd name="adj1" fmla="val 125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609585">
              <a:lnSpc>
                <a:spcPct val="115000"/>
              </a:lnSpc>
              <a:buClr>
                <a:srgbClr val="000000"/>
              </a:buClr>
              <a:buSzPts val="1100"/>
            </a:pPr>
            <a:endParaRPr sz="1867" dirty="0">
              <a:solidFill>
                <a:srgbClr val="741B47"/>
              </a:solidFill>
              <a:latin typeface="Roboto"/>
              <a:ea typeface="Roboto"/>
              <a:cs typeface="Roboto"/>
              <a:sym typeface="Roboto"/>
            </a:endParaRPr>
          </a:p>
          <a:p>
            <a:pPr marL="609585">
              <a:lnSpc>
                <a:spcPct val="115000"/>
              </a:lnSpc>
              <a:spcBef>
                <a:spcPts val="2133"/>
              </a:spcBef>
              <a:buClr>
                <a:srgbClr val="000000"/>
              </a:buClr>
              <a:buSzPts val="1100"/>
            </a:pPr>
            <a:r>
              <a:rPr lang="en" sz="1867" dirty="0">
                <a:solidFill>
                  <a:srgbClr val="741B47"/>
                </a:solidFill>
                <a:latin typeface="Roboto"/>
                <a:ea typeface="Roboto"/>
                <a:cs typeface="Roboto"/>
                <a:sym typeface="Roboto"/>
              </a:rPr>
              <a:t>BOTH degrees are qualified for the same level of practice and earn the title Registered Nurse or “RN”</a:t>
            </a:r>
            <a:endParaRPr sz="1867" dirty="0">
              <a:solidFill>
                <a:srgbClr val="741B47"/>
              </a:solidFill>
              <a:latin typeface="Roboto"/>
              <a:ea typeface="Roboto"/>
              <a:cs typeface="Roboto"/>
              <a:sym typeface="Roboto"/>
            </a:endParaRPr>
          </a:p>
          <a:p>
            <a:pPr>
              <a:spcBef>
                <a:spcPts val="2133"/>
              </a:spcBef>
              <a:buClr>
                <a:srgbClr val="000000"/>
              </a:buClr>
              <a:buSzPts val="1400"/>
            </a:pPr>
            <a:endParaRPr sz="1867" dirty="0">
              <a:solidFill>
                <a:srgbClr val="000000"/>
              </a:solidFill>
              <a:latin typeface="Arial"/>
              <a:ea typeface="Arial"/>
              <a:cs typeface="Arial"/>
              <a:sym typeface="Arial"/>
            </a:endParaRPr>
          </a:p>
        </p:txBody>
      </p:sp>
      <p:pic>
        <p:nvPicPr>
          <p:cNvPr id="10" name="Picture 9">
            <a:extLst>
              <a:ext uri="{FF2B5EF4-FFF2-40B4-BE49-F238E27FC236}">
                <a16:creationId xmlns:a16="http://schemas.microsoft.com/office/drawing/2014/main" id="{2103EAA2-1616-5445-AA45-30730D5FDC69}"/>
              </a:ext>
            </a:extLst>
          </p:cNvPr>
          <p:cNvPicPr>
            <a:picLocks noChangeAspect="1"/>
          </p:cNvPicPr>
          <p:nvPr/>
        </p:nvPicPr>
        <p:blipFill>
          <a:blip r:embed="rId3"/>
          <a:stretch>
            <a:fillRect/>
          </a:stretch>
        </p:blipFill>
        <p:spPr>
          <a:xfrm>
            <a:off x="0" y="1125170"/>
            <a:ext cx="12192000" cy="53947"/>
          </a:xfrm>
          <a:prstGeom prst="rect">
            <a:avLst/>
          </a:prstGeom>
        </p:spPr>
      </p:pic>
      <p:pic>
        <p:nvPicPr>
          <p:cNvPr id="11" name="Picture 10">
            <a:extLst>
              <a:ext uri="{FF2B5EF4-FFF2-40B4-BE49-F238E27FC236}">
                <a16:creationId xmlns:a16="http://schemas.microsoft.com/office/drawing/2014/main" id="{C82A74F7-7451-4F4F-9B04-9A9DCEF5CB14}"/>
              </a:ext>
            </a:extLst>
          </p:cNvPr>
          <p:cNvPicPr>
            <a:picLocks noChangeAspect="1"/>
          </p:cNvPicPr>
          <p:nvPr/>
        </p:nvPicPr>
        <p:blipFill>
          <a:blip r:embed="rId4"/>
          <a:stretch>
            <a:fillRect/>
          </a:stretch>
        </p:blipFill>
        <p:spPr>
          <a:xfrm>
            <a:off x="249428" y="157814"/>
            <a:ext cx="2210308" cy="899367"/>
          </a:xfrm>
          <a:prstGeom prst="rect">
            <a:avLst/>
          </a:prstGeom>
        </p:spPr>
      </p:pic>
    </p:spTree>
    <p:extLst>
      <p:ext uri="{BB962C8B-B14F-4D97-AF65-F5344CB8AC3E}">
        <p14:creationId xmlns:p14="http://schemas.microsoft.com/office/powerpoint/2010/main" val="95302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4" name="Picture 3">
            <a:extLst>
              <a:ext uri="{FF2B5EF4-FFF2-40B4-BE49-F238E27FC236}">
                <a16:creationId xmlns:a16="http://schemas.microsoft.com/office/drawing/2014/main" id="{766CCE23-1C83-0742-AF17-F8150BC271E1}"/>
              </a:ext>
            </a:extLst>
          </p:cNvPr>
          <p:cNvPicPr>
            <a:picLocks noChangeAspect="1"/>
          </p:cNvPicPr>
          <p:nvPr/>
        </p:nvPicPr>
        <p:blipFill>
          <a:blip r:embed="rId3"/>
          <a:stretch>
            <a:fillRect/>
          </a:stretch>
        </p:blipFill>
        <p:spPr>
          <a:xfrm>
            <a:off x="0" y="3281778"/>
            <a:ext cx="6232489" cy="3438603"/>
          </a:xfrm>
          <a:prstGeom prst="rect">
            <a:avLst/>
          </a:prstGeom>
        </p:spPr>
      </p:pic>
      <p:pic>
        <p:nvPicPr>
          <p:cNvPr id="5" name="Picture 4">
            <a:extLst>
              <a:ext uri="{FF2B5EF4-FFF2-40B4-BE49-F238E27FC236}">
                <a16:creationId xmlns:a16="http://schemas.microsoft.com/office/drawing/2014/main" id="{A6EE5E37-F517-054A-B69C-C22F32C1D6F8}"/>
              </a:ext>
            </a:extLst>
          </p:cNvPr>
          <p:cNvPicPr>
            <a:picLocks noChangeAspect="1"/>
          </p:cNvPicPr>
          <p:nvPr/>
        </p:nvPicPr>
        <p:blipFill>
          <a:blip r:embed="rId4"/>
          <a:stretch>
            <a:fillRect/>
          </a:stretch>
        </p:blipFill>
        <p:spPr>
          <a:xfrm>
            <a:off x="0" y="6721298"/>
            <a:ext cx="12192000" cy="53947"/>
          </a:xfrm>
          <a:prstGeom prst="rect">
            <a:avLst/>
          </a:prstGeom>
        </p:spPr>
      </p:pic>
      <p:sp>
        <p:nvSpPr>
          <p:cNvPr id="6" name="Rounded Rectangle 5">
            <a:extLst>
              <a:ext uri="{FF2B5EF4-FFF2-40B4-BE49-F238E27FC236}">
                <a16:creationId xmlns:a16="http://schemas.microsoft.com/office/drawing/2014/main" id="{C5F81B61-21F2-8C4D-BDEE-85B89948E4B2}"/>
              </a:ext>
            </a:extLst>
          </p:cNvPr>
          <p:cNvSpPr/>
          <p:nvPr/>
        </p:nvSpPr>
        <p:spPr>
          <a:xfrm>
            <a:off x="881627" y="414677"/>
            <a:ext cx="9880861" cy="573512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4AD4983-CB84-D34F-89D5-F315C7A90844}"/>
              </a:ext>
            </a:extLst>
          </p:cNvPr>
          <p:cNvPicPr>
            <a:picLocks noChangeAspect="1"/>
          </p:cNvPicPr>
          <p:nvPr/>
        </p:nvPicPr>
        <p:blipFill>
          <a:blip r:embed="rId5"/>
          <a:stretch>
            <a:fillRect/>
          </a:stretch>
        </p:blipFill>
        <p:spPr>
          <a:xfrm>
            <a:off x="10804652" y="6210807"/>
            <a:ext cx="1254591" cy="510489"/>
          </a:xfrm>
          <a:prstGeom prst="rect">
            <a:avLst/>
          </a:prstGeom>
        </p:spPr>
      </p:pic>
      <p:sp>
        <p:nvSpPr>
          <p:cNvPr id="106" name="Google Shape;106;p20"/>
          <p:cNvSpPr txBox="1">
            <a:spLocks noGrp="1"/>
          </p:cNvSpPr>
          <p:nvPr>
            <p:ph type="title"/>
          </p:nvPr>
        </p:nvSpPr>
        <p:spPr>
          <a:prstGeom prst="rect">
            <a:avLst/>
          </a:prstGeom>
          <a:noFill/>
          <a:ln>
            <a:noFill/>
          </a:ln>
        </p:spPr>
        <p:txBody>
          <a:bodyPr spcFirstLastPara="1" vert="horz" wrap="square" lIns="121900" tIns="121900" rIns="121900" bIns="121900" rtlCol="0" anchor="b" anchorCtr="0">
            <a:noAutofit/>
          </a:bodyPr>
          <a:lstStyle/>
          <a:p>
            <a:pPr algn="ctr"/>
            <a:r>
              <a:rPr lang="en"/>
              <a:t>Return on Investment</a:t>
            </a:r>
            <a:endParaRPr/>
          </a:p>
        </p:txBody>
      </p:sp>
      <p:sp>
        <p:nvSpPr>
          <p:cNvPr id="107" name="Google Shape;107;p20"/>
          <p:cNvSpPr txBox="1">
            <a:spLocks noGrp="1"/>
          </p:cNvSpPr>
          <p:nvPr>
            <p:ph type="body" idx="1"/>
          </p:nvPr>
        </p:nvSpPr>
        <p:spPr>
          <a:xfrm>
            <a:off x="1453190" y="1907301"/>
            <a:ext cx="10287452" cy="4105200"/>
          </a:xfrm>
          <a:prstGeom prst="rect">
            <a:avLst/>
          </a:prstGeom>
          <a:noFill/>
          <a:ln>
            <a:noFill/>
          </a:ln>
        </p:spPr>
        <p:txBody>
          <a:bodyPr spcFirstLastPara="1" vert="horz" wrap="square" lIns="121900" tIns="121900" rIns="121900" bIns="121900" rtlCol="0" anchor="t" anchorCtr="0">
            <a:noAutofit/>
          </a:bodyPr>
          <a:lstStyle/>
          <a:p>
            <a:r>
              <a:rPr lang="en" dirty="0"/>
              <a:t>Cost?</a:t>
            </a:r>
            <a:endParaRPr dirty="0"/>
          </a:p>
          <a:p>
            <a:pPr>
              <a:buChar char="-"/>
            </a:pPr>
            <a:r>
              <a:rPr lang="en" sz="2400" dirty="0"/>
              <a:t>2-4 years of school x forecasted cost of tuition </a:t>
            </a:r>
            <a:r>
              <a:rPr lang="en" sz="2000" dirty="0"/>
              <a:t>(varies substantially from program to program)</a:t>
            </a:r>
            <a:endParaRPr sz="2000" dirty="0"/>
          </a:p>
          <a:p>
            <a:pPr indent="0">
              <a:spcBef>
                <a:spcPts val="2133"/>
              </a:spcBef>
              <a:buNone/>
            </a:pPr>
            <a:endParaRPr dirty="0"/>
          </a:p>
          <a:p>
            <a:pPr>
              <a:spcBef>
                <a:spcPts val="2133"/>
              </a:spcBef>
            </a:pPr>
            <a:r>
              <a:rPr lang="en" dirty="0"/>
              <a:t>Salary: </a:t>
            </a:r>
            <a:r>
              <a:rPr lang="en" sz="2000" dirty="0"/>
              <a:t>(use the link below and scroll down to see how your state compares)</a:t>
            </a:r>
            <a:endParaRPr sz="2000" b="1" dirty="0">
              <a:solidFill>
                <a:srgbClr val="000000"/>
              </a:solidFill>
              <a:latin typeface="Arial"/>
              <a:ea typeface="Arial"/>
              <a:cs typeface="Arial"/>
              <a:sym typeface="Arial"/>
            </a:endParaRPr>
          </a:p>
          <a:p>
            <a:pPr marL="152396" indent="0">
              <a:buClr>
                <a:srgbClr val="FF00FF"/>
              </a:buClr>
              <a:buNone/>
            </a:pPr>
            <a:r>
              <a:rPr lang="en" sz="1600" dirty="0">
                <a:solidFill>
                  <a:schemeClr val="hlink"/>
                </a:solidFill>
                <a:latin typeface="Arial"/>
                <a:ea typeface="Arial"/>
                <a:cs typeface="Arial"/>
                <a:sym typeface="Arial"/>
              </a:rPr>
              <a:t>       </a:t>
            </a:r>
            <a:r>
              <a:rPr lang="en" sz="1600" u="sng" dirty="0">
                <a:solidFill>
                  <a:schemeClr val="hlink"/>
                </a:solidFill>
                <a:latin typeface="Arial"/>
                <a:ea typeface="Arial"/>
                <a:cs typeface="Arial"/>
                <a:sym typeface="Arial"/>
                <a:hlinkClick r:id="rId6"/>
              </a:rPr>
              <a:t> https://nursesalaryguide.net/nurse-salary-by-state/</a:t>
            </a:r>
            <a:endParaRPr dirty="0">
              <a:solidFill>
                <a:srgbClr val="FF00FF"/>
              </a:solidFill>
            </a:endParaRPr>
          </a:p>
          <a:p>
            <a:pPr marL="0" indent="0">
              <a:buNone/>
            </a:pPr>
            <a:endParaRPr dirty="0"/>
          </a:p>
        </p:txBody>
      </p:sp>
    </p:spTree>
    <p:extLst>
      <p:ext uri="{BB962C8B-B14F-4D97-AF65-F5344CB8AC3E}">
        <p14:creationId xmlns:p14="http://schemas.microsoft.com/office/powerpoint/2010/main" val="3682653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TotalTime>
  <Words>3021</Words>
  <Application>Microsoft Macintosh PowerPoint</Application>
  <PresentationFormat>Widescreen</PresentationFormat>
  <Paragraphs>273</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Lato</vt:lpstr>
      <vt:lpstr>Raleway</vt:lpstr>
      <vt:lpstr>Roboto</vt:lpstr>
      <vt:lpstr>Roboto Slab</vt:lpstr>
      <vt:lpstr>Office Theme</vt:lpstr>
      <vt:lpstr>PowerPoint Presentation</vt:lpstr>
      <vt:lpstr>FutuRN</vt:lpstr>
      <vt:lpstr>What Are You Going To Be When You Grow Up?</vt:lpstr>
      <vt:lpstr>Who Can Be a Nurse?</vt:lpstr>
      <vt:lpstr>What to consider when selecting a career</vt:lpstr>
      <vt:lpstr>How Does Being a Nurse Meet These Needs?</vt:lpstr>
      <vt:lpstr>Return on Investment</vt:lpstr>
      <vt:lpstr>Education: Two Options to Begin Your Career</vt:lpstr>
      <vt:lpstr>Return on Investment</vt:lpstr>
      <vt:lpstr>How can I afford to go to school?</vt:lpstr>
      <vt:lpstr>2. Opportunity for Advancement </vt:lpstr>
      <vt:lpstr>2. Opportunity for Advancement: Group 1 </vt:lpstr>
      <vt:lpstr>PowerPoint Presentation</vt:lpstr>
      <vt:lpstr>Opportunities for Advancement: Group 2</vt:lpstr>
      <vt:lpstr>PowerPoint Presentation</vt:lpstr>
      <vt:lpstr>PowerPoint Presentation</vt:lpstr>
      <vt:lpstr>Limitless opportunity!</vt:lpstr>
      <vt:lpstr>3. Flexibility </vt:lpstr>
      <vt:lpstr>3. Flexibility</vt:lpstr>
      <vt:lpstr>3. Flexibility</vt:lpstr>
      <vt:lpstr>Spotlight Nursing Job: Travel Nursing</vt:lpstr>
      <vt:lpstr>Spotlight Nursing Job: Flight Nursing</vt:lpstr>
      <vt:lpstr>4. Job Security</vt:lpstr>
      <vt:lpstr>5. Self Satisfaction</vt:lpstr>
      <vt:lpstr>6. Meaningfulness </vt:lpstr>
      <vt:lpstr>Professional Associations </vt:lpstr>
      <vt:lpstr>Professional Associations </vt:lpstr>
      <vt:lpstr>Professional Associations Continued...</vt:lpstr>
      <vt:lpstr>What Can I Do Now?</vt:lpstr>
      <vt:lpstr>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Kelnhofer</dc:creator>
  <cp:lastModifiedBy>admin</cp:lastModifiedBy>
  <cp:revision>12</cp:revision>
  <dcterms:created xsi:type="dcterms:W3CDTF">2019-01-03T20:09:41Z</dcterms:created>
  <dcterms:modified xsi:type="dcterms:W3CDTF">2019-01-17T16:14:04Z</dcterms:modified>
</cp:coreProperties>
</file>